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73" r:id="rId3"/>
    <p:sldId id="266" r:id="rId4"/>
    <p:sldId id="272" r:id="rId5"/>
    <p:sldId id="277" r:id="rId6"/>
    <p:sldId id="262" r:id="rId7"/>
    <p:sldId id="256" r:id="rId8"/>
    <p:sldId id="274" r:id="rId9"/>
    <p:sldId id="284" r:id="rId10"/>
    <p:sldId id="257" r:id="rId11"/>
    <p:sldId id="268" r:id="rId12"/>
    <p:sldId id="258" r:id="rId13"/>
    <p:sldId id="276" r:id="rId14"/>
    <p:sldId id="278" r:id="rId15"/>
    <p:sldId id="275" r:id="rId16"/>
    <p:sldId id="267" r:id="rId17"/>
    <p:sldId id="286" r:id="rId18"/>
    <p:sldId id="259" r:id="rId19"/>
    <p:sldId id="260" r:id="rId20"/>
    <p:sldId id="261" r:id="rId21"/>
    <p:sldId id="263" r:id="rId22"/>
    <p:sldId id="265" r:id="rId23"/>
    <p:sldId id="270" r:id="rId24"/>
    <p:sldId id="269" r:id="rId25"/>
    <p:sldId id="27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A1"/>
    <a:srgbClr val="C66E33"/>
    <a:srgbClr val="C36729"/>
    <a:srgbClr val="4472C4"/>
    <a:srgbClr val="5C546A"/>
    <a:srgbClr val="FEF6F0"/>
    <a:srgbClr val="77B150"/>
    <a:srgbClr val="F7F7F7"/>
    <a:srgbClr val="DFE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62" autoAdjust="0"/>
    <p:restoredTop sz="94660"/>
  </p:normalViewPr>
  <p:slideViewPr>
    <p:cSldViewPr snapToGrid="0">
      <p:cViewPr>
        <p:scale>
          <a:sx n="150" d="100"/>
          <a:sy n="150" d="100"/>
        </p:scale>
        <p:origin x="1218" y="3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22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49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08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03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72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2D3D3-1E26-436C-8467-9F82561659A6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81930-97A1-43E3-A3B7-53419AC7D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12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3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7622" r="11787" b="8054"/>
          <a:stretch/>
        </p:blipFill>
        <p:spPr>
          <a:xfrm>
            <a:off x="633691" y="0"/>
            <a:ext cx="3768811" cy="2708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7762" y="267971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Slider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6" y="3171708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87330" y="6153133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94" y="814924"/>
            <a:ext cx="186381" cy="2662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798" y="-66134"/>
            <a:ext cx="3267450" cy="2708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10126" y="2642024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701" y="3171708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14902" y="6153133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81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860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1762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5781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6257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448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62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3414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3423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3433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3442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4300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8737" y="15240"/>
            <a:ext cx="4222750" cy="4171950"/>
          </a:xfrm>
          <a:prstGeom prst="roundRect">
            <a:avLst>
              <a:gd name="adj" fmla="val 2512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91350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0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5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6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4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1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7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8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6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9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677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0223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2752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6485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0521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89885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9528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0593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7638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189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78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156" t="-2222" r="-1093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76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01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03196" y="4174882"/>
            <a:ext cx="3211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Device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48424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26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4944395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8518" y="256540"/>
            <a:ext cx="3582529" cy="3632200"/>
          </a:xfrm>
          <a:custGeom>
            <a:avLst/>
            <a:gdLst>
              <a:gd name="connsiteX0" fmla="*/ 3682 w 3582529"/>
              <a:gd name="connsiteY0" fmla="*/ 0 h 3632200"/>
              <a:gd name="connsiteX1" fmla="*/ 498982 w 3582529"/>
              <a:gd name="connsiteY1" fmla="*/ 1714500 h 3632200"/>
              <a:gd name="connsiteX2" fmla="*/ 3121532 w 3582529"/>
              <a:gd name="connsiteY2" fmla="*/ 2590800 h 3632200"/>
              <a:gd name="connsiteX3" fmla="*/ 3566032 w 3582529"/>
              <a:gd name="connsiteY3" fmla="*/ 3632200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2529" h="3632200">
                <a:moveTo>
                  <a:pt x="3682" y="0"/>
                </a:moveTo>
                <a:cubicBezTo>
                  <a:pt x="-8489" y="641350"/>
                  <a:pt x="-20660" y="1282700"/>
                  <a:pt x="498982" y="1714500"/>
                </a:cubicBezTo>
                <a:cubicBezTo>
                  <a:pt x="1018624" y="2146300"/>
                  <a:pt x="2610357" y="2271183"/>
                  <a:pt x="3121532" y="2590800"/>
                </a:cubicBezTo>
                <a:cubicBezTo>
                  <a:pt x="3632707" y="2910417"/>
                  <a:pt x="3599369" y="3271308"/>
                  <a:pt x="3566032" y="3632200"/>
                </a:cubicBezTo>
              </a:path>
            </a:pathLst>
          </a:cu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31975" y="3553720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228934" y="3553155"/>
            <a:ext cx="592758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750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700" y="22479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3463" y="7264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5376" y="11963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3514" y="1844040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65039" y="2220277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65125" y="2415539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65225" y="2615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5312" y="299656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73897" y="3587114"/>
            <a:ext cx="114300" cy="1143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49627" y="15240"/>
            <a:ext cx="4222750" cy="4171950"/>
          </a:xfrm>
          <a:prstGeom prst="roundRect">
            <a:avLst>
              <a:gd name="adj" fmla="val 251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198529"/>
            <a:ext cx="172311" cy="1723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42" y="697434"/>
            <a:ext cx="172311" cy="1723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59" y="1167334"/>
            <a:ext cx="172311" cy="172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34" y="1815034"/>
            <a:ext cx="172311" cy="172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02" y="2386533"/>
            <a:ext cx="172311" cy="1723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65" y="2191271"/>
            <a:ext cx="172311" cy="1723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76" y="2967557"/>
            <a:ext cx="172311" cy="1723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52" y="2557553"/>
            <a:ext cx="172311" cy="17231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84" y="3558108"/>
            <a:ext cx="172311" cy="172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118040"/>
                <a:ext cx="779892" cy="276999"/>
              </a:xfrm>
              <a:prstGeom prst="rect">
                <a:avLst/>
              </a:prstGeom>
              <a:blipFill>
                <a:blip r:embed="rId3"/>
                <a:stretch>
                  <a:fillRect l="-10156" t="-2174" r="-1093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8" y="645089"/>
                <a:ext cx="790536" cy="276999"/>
              </a:xfrm>
              <a:prstGeom prst="rect">
                <a:avLst/>
              </a:prstGeom>
              <a:blipFill>
                <a:blip r:embed="rId4"/>
                <a:stretch>
                  <a:fillRect l="-10000" t="-2222" r="-1076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2" y="3505763"/>
                <a:ext cx="804644" cy="276999"/>
              </a:xfrm>
              <a:prstGeom prst="rect">
                <a:avLst/>
              </a:prstGeom>
              <a:blipFill>
                <a:blip r:embed="rId5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4833120" y="16988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58417" y="64486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5741" y="111299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236109" y="1780209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29740" y="2144574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26177" y="2334577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36827" y="2522728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207271" y="2932732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412780" y="3505763"/>
            <a:ext cx="241959" cy="24195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673" y="169883"/>
                <a:ext cx="779892" cy="276999"/>
              </a:xfrm>
              <a:prstGeom prst="rect">
                <a:avLst/>
              </a:prstGeom>
              <a:blipFill>
                <a:blip r:embed="rId6"/>
                <a:stretch>
                  <a:fillRect l="-10236" t="-2222" r="-118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651" y="587940"/>
                <a:ext cx="790536" cy="276999"/>
              </a:xfrm>
              <a:prstGeom prst="rect">
                <a:avLst/>
              </a:prstGeom>
              <a:blipFill>
                <a:blip r:embed="rId7"/>
                <a:stretch>
                  <a:fillRect l="-10000" t="-2174" r="-107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06" y="3488242"/>
                <a:ext cx="804644" cy="276999"/>
              </a:xfrm>
              <a:prstGeom prst="rect">
                <a:avLst/>
              </a:prstGeom>
              <a:blipFill>
                <a:blip r:embed="rId8"/>
                <a:stretch>
                  <a:fillRect l="-9848" t="-2174" r="-10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534086" y="4174882"/>
            <a:ext cx="3178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Bridge side mouse trace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4515139" y="4174882"/>
            <a:ext cx="4664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Incoming frames + mouse detection</a:t>
            </a:r>
            <a:endParaRPr lang="en-US" sz="2400" dirty="0"/>
          </a:p>
        </p:txBody>
      </p:sp>
      <p:sp>
        <p:nvSpPr>
          <p:cNvPr id="62" name="Oval 61"/>
          <p:cNvSpPr/>
          <p:nvPr/>
        </p:nvSpPr>
        <p:spPr>
          <a:xfrm>
            <a:off x="38307" y="408161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3" name="Oval 62"/>
          <p:cNvSpPr/>
          <p:nvPr/>
        </p:nvSpPr>
        <p:spPr>
          <a:xfrm>
            <a:off x="4576893" y="4075488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cxnSp>
        <p:nvCxnSpPr>
          <p:cNvPr id="3" name="Curved Connector 2"/>
          <p:cNvCxnSpPr>
            <a:stCxn id="42" idx="3"/>
            <a:endCxn id="43" idx="3"/>
          </p:cNvCxnSpPr>
          <p:nvPr/>
        </p:nvCxnSpPr>
        <p:spPr>
          <a:xfrm>
            <a:off x="1262190" y="256540"/>
            <a:ext cx="10644" cy="527049"/>
          </a:xfrm>
          <a:prstGeom prst="curvedConnector3">
            <a:avLst>
              <a:gd name="adj1" fmla="val 2537909"/>
            </a:avLst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53" y="243278"/>
                <a:ext cx="2354491" cy="547650"/>
              </a:xfrm>
              <a:prstGeom prst="rect">
                <a:avLst/>
              </a:prstGeom>
              <a:blipFill>
                <a:blip r:embed="rId9"/>
                <a:stretch>
                  <a:fillRect l="-518" r="-310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929530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543291" y="3686181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62619"/>
                <a:ext cx="258452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585795"/>
                <a:ext cx="258452" cy="369332"/>
              </a:xfrm>
              <a:prstGeom prst="rect">
                <a:avLst/>
              </a:prstGeom>
              <a:blipFill>
                <a:blip r:embed="rId11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065" y="3332082"/>
                <a:ext cx="258452" cy="369332"/>
              </a:xfrm>
              <a:prstGeom prst="rect">
                <a:avLst/>
              </a:prstGeom>
              <a:blipFill>
                <a:blip r:embed="rId12"/>
                <a:stretch>
                  <a:fillRect r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2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5434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0" y="1462663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196" y="115537"/>
            <a:ext cx="4273996" cy="1985592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9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36716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3846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918726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936228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81" y="1694180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54956" y="1656080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8061" y="1475429"/>
            <a:ext cx="925575" cy="496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49883" y="1205677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23636" y="1251395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Curved Connector 17"/>
          <p:cNvCxnSpPr>
            <a:endCxn id="15" idx="1"/>
          </p:cNvCxnSpPr>
          <p:nvPr/>
        </p:nvCxnSpPr>
        <p:spPr>
          <a:xfrm flipV="1">
            <a:off x="451022" y="1777060"/>
            <a:ext cx="503934" cy="7494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7" idx="2"/>
            <a:endCxn id="16" idx="3"/>
          </p:cNvCxnSpPr>
          <p:nvPr/>
        </p:nvCxnSpPr>
        <p:spPr>
          <a:xfrm rot="5400000">
            <a:off x="1996072" y="1348291"/>
            <a:ext cx="103126" cy="647998"/>
          </a:xfrm>
          <a:prstGeom prst="curvedConnector2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9632" y="1519813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19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050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9953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2846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972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37171" y="351543"/>
            <a:ext cx="2675210" cy="643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2786" y="922715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4423" y="1050021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06332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32846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686700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2003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92576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03588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82" y="649601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34957" y="611501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endCxn id="15" idx="1"/>
          </p:cNvCxnSpPr>
          <p:nvPr/>
        </p:nvCxnSpPr>
        <p:spPr>
          <a:xfrm flipV="1">
            <a:off x="854118" y="732481"/>
            <a:ext cx="880839" cy="39927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78619" y="437468"/>
            <a:ext cx="490899" cy="4364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297383" y="1064145"/>
            <a:ext cx="162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Extracted value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734957" y="995507"/>
            <a:ext cx="0" cy="16654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522207" y="883479"/>
            <a:ext cx="0" cy="27857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4141142" y="123568"/>
            <a:ext cx="3902175" cy="176701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42045" y="-75643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354938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37064" y="4620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lider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290819" y="1372393"/>
            <a:ext cx="1017305" cy="47751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086275" y="1171744"/>
            <a:ext cx="989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050721" y="808084"/>
            <a:ext cx="129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UI snapshot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628424" y="1408281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354938" y="674809"/>
            <a:ext cx="185969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808792" y="574282"/>
            <a:ext cx="201053" cy="201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04095" y="25684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914668" y="256843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25680" y="466704"/>
            <a:ext cx="43723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428047" y="1513652"/>
            <a:ext cx="241959" cy="241959"/>
            <a:chOff x="6273299" y="2620750"/>
            <a:chExt cx="241959" cy="241959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8124" y="2658850"/>
              <a:ext cx="172311" cy="172311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73299" y="2620750"/>
              <a:ext cx="241959" cy="241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urved Connector 75"/>
          <p:cNvCxnSpPr>
            <a:endCxn id="75" idx="1"/>
          </p:cNvCxnSpPr>
          <p:nvPr/>
        </p:nvCxnSpPr>
        <p:spPr>
          <a:xfrm>
            <a:off x="4839484" y="1565329"/>
            <a:ext cx="588563" cy="693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40156" y="1131757"/>
            <a:ext cx="0" cy="2406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9050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84" name="Oval 83"/>
          <p:cNvSpPr/>
          <p:nvPr/>
        </p:nvSpPr>
        <p:spPr>
          <a:xfrm>
            <a:off x="4090611" y="17374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58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620" y="77986"/>
            <a:ext cx="5722620" cy="2103120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920" y="-106680"/>
            <a:ext cx="1522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68930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9585" y="1624846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4030" y="472202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0051" y="489704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64030" y="1023759"/>
            <a:ext cx="2324100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0051" y="104126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32" y="1799213"/>
            <a:ext cx="172311" cy="1723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69107" y="1761113"/>
            <a:ext cx="241959" cy="2419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12211" y="1567696"/>
            <a:ext cx="959689" cy="5219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815385" y="262652"/>
            <a:ext cx="2153721" cy="1637271"/>
          </a:xfrm>
          <a:custGeom>
            <a:avLst/>
            <a:gdLst>
              <a:gd name="connsiteX0" fmla="*/ 0 w 2125362"/>
              <a:gd name="connsiteY0" fmla="*/ 0 h 1637271"/>
              <a:gd name="connsiteX1" fmla="*/ 345989 w 2125362"/>
              <a:gd name="connsiteY1" fmla="*/ 895865 h 1637271"/>
              <a:gd name="connsiteX2" fmla="*/ 883508 w 2125362"/>
              <a:gd name="connsiteY2" fmla="*/ 1439562 h 1637271"/>
              <a:gd name="connsiteX3" fmla="*/ 2125362 w 2125362"/>
              <a:gd name="connsiteY3" fmla="*/ 1637271 h 163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5362" h="1637271">
                <a:moveTo>
                  <a:pt x="0" y="0"/>
                </a:moveTo>
                <a:cubicBezTo>
                  <a:pt x="99369" y="327969"/>
                  <a:pt x="198738" y="655938"/>
                  <a:pt x="345989" y="895865"/>
                </a:cubicBezTo>
                <a:cubicBezTo>
                  <a:pt x="493240" y="1135792"/>
                  <a:pt x="586946" y="1315994"/>
                  <a:pt x="883508" y="1439562"/>
                </a:cubicBezTo>
                <a:cubicBezTo>
                  <a:pt x="1180070" y="1563130"/>
                  <a:pt x="1652716" y="1600200"/>
                  <a:pt x="2125362" y="16372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-16809" y="1697426"/>
            <a:ext cx="2325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Tracked mouse pointer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84384" y="1163181"/>
            <a:ext cx="107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Parsed UI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4" name="Curved Connector 53"/>
          <p:cNvCxnSpPr>
            <a:stCxn id="8" idx="3"/>
            <a:endCxn id="52" idx="1"/>
          </p:cNvCxnSpPr>
          <p:nvPr/>
        </p:nvCxnSpPr>
        <p:spPr>
          <a:xfrm flipV="1">
            <a:off x="3688080" y="1347847"/>
            <a:ext cx="796304" cy="482739"/>
          </a:xfrm>
          <a:prstGeom prst="curvedConnector3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01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>
                <a:latin typeface="Consolas" panose="020B0609020204030204" pitchFamily="49" charset="0"/>
              </a:rPr>
              <a:t>some_action</a:t>
            </a:r>
            <a:r>
              <a:rPr lang="en-US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3" y="1712581"/>
            <a:ext cx="180987" cy="17231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999865" y="4427469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5021149" y="1867459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12878" y="4944937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372089" y="2213175"/>
            <a:ext cx="2642256" cy="2165547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57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15368" y="-100501"/>
            <a:ext cx="3439915" cy="2627458"/>
            <a:chOff x="0" y="-100501"/>
            <a:chExt cx="3439915" cy="2627458"/>
          </a:xfrm>
        </p:grpSpPr>
        <p:sp>
          <p:nvSpPr>
            <p:cNvPr id="4" name="Rounded Rectangle 3"/>
            <p:cNvSpPr/>
            <p:nvPr/>
          </p:nvSpPr>
          <p:spPr>
            <a:xfrm>
              <a:off x="0" y="96520"/>
              <a:ext cx="3439915" cy="2430437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1783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OK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2438" y="1432694"/>
              <a:ext cx="819150" cy="41148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Cancel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6410" y="312078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2431" y="329580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6410" y="863635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2431" y="881137"/>
              <a:ext cx="16539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field 2</a:t>
              </a:r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16972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19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6410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431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319457" y="-100501"/>
            <a:ext cx="3439915" cy="2627458"/>
            <a:chOff x="4292377" y="-100501"/>
            <a:chExt cx="3439915" cy="2627458"/>
          </a:xfrm>
        </p:grpSpPr>
        <p:sp>
          <p:nvSpPr>
            <p:cNvPr id="17" name="Rounded Rectangle 16"/>
            <p:cNvSpPr/>
            <p:nvPr/>
          </p:nvSpPr>
          <p:spPr>
            <a:xfrm>
              <a:off x="4292377" y="96521"/>
              <a:ext cx="3439915" cy="2430436"/>
            </a:xfrm>
            <a:prstGeom prst="roundRect">
              <a:avLst>
                <a:gd name="adj" fmla="val 4686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09349" y="53274"/>
              <a:ext cx="1483228" cy="169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72696" y="-100501"/>
              <a:ext cx="152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Sensitive form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6675" y="2019531"/>
              <a:ext cx="1442548" cy="37921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72696" y="2037033"/>
              <a:ext cx="14029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 field </a:t>
              </a:r>
              <a:endParaRPr lang="en-US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55469" y="2558390"/>
            <a:ext cx="871769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nsolas" panose="020B0609020204030204" pitchFamily="49" charset="0"/>
              </a:rPr>
              <a:t>&lt;</a:t>
            </a:r>
            <a:r>
              <a:rPr lang="en-US" sz="1600" dirty="0">
                <a:latin typeface="Consolas" panose="020B0609020204030204" pitchFamily="49" charset="0"/>
              </a:rPr>
              <a:t>form action="/</a:t>
            </a:r>
            <a:r>
              <a:rPr lang="en-US" sz="1600" dirty="0" err="1" smtClean="0">
                <a:latin typeface="Consolas" panose="020B0609020204030204" pitchFamily="49" charset="0"/>
              </a:rPr>
              <a:t>some_action</a:t>
            </a:r>
            <a:r>
              <a:rPr lang="en-US" sz="1600" dirty="0" smtClean="0">
                <a:latin typeface="Consolas" panose="020B0609020204030204" pitchFamily="49" charset="0"/>
              </a:rPr>
              <a:t>“,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signature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 “0x45565AB246…”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field 1: &lt;</a:t>
            </a:r>
            <a:r>
              <a:rPr lang="en-US" sz="1600" dirty="0">
                <a:latin typeface="Consolas" panose="020B0609020204030204" pitchFamily="49" charset="0"/>
              </a:rPr>
              <a:t>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=“tb_1”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Sensitive </a:t>
            </a:r>
            <a:r>
              <a:rPr lang="en-US" sz="1600" dirty="0">
                <a:latin typeface="Consolas" panose="020B0609020204030204" pitchFamily="49" charset="0"/>
              </a:rPr>
              <a:t>field </a:t>
            </a:r>
            <a:r>
              <a:rPr lang="en-US" sz="1600" dirty="0" smtClean="0">
                <a:latin typeface="Consolas" panose="020B0609020204030204" pitchFamily="49" charset="0"/>
              </a:rPr>
              <a:t>2: </a:t>
            </a:r>
            <a:r>
              <a:rPr lang="en-US" sz="1600" dirty="0">
                <a:latin typeface="Consolas" panose="020B0609020204030204" pitchFamily="49" charset="0"/>
              </a:rPr>
              <a:t>&lt;input type="text" name</a:t>
            </a:r>
            <a:r>
              <a:rPr lang="en-US" sz="1600" dirty="0" smtClean="0">
                <a:latin typeface="Consolas" panose="020B0609020204030204" pitchFamily="49" charset="0"/>
              </a:rPr>
              <a:t>=“tb_2”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protect=“true”</a:t>
            </a:r>
            <a:r>
              <a:rPr lang="en-US" sz="1600" dirty="0" smtClean="0">
                <a:latin typeface="Consolas" panose="020B0609020204030204" pitchFamily="49" charset="0"/>
              </a:rPr>
              <a:t>&gt;&lt;</a:t>
            </a:r>
            <a:r>
              <a:rPr lang="en-US" sz="1600" dirty="0" err="1">
                <a:latin typeface="Consolas" panose="020B0609020204030204" pitchFamily="49" charset="0"/>
              </a:rPr>
              <a:t>br</a:t>
            </a:r>
            <a:r>
              <a:rPr lang="en-US" sz="16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 &lt;button type="submit" value="</a:t>
            </a:r>
            <a:r>
              <a:rPr lang="en-US" sz="1600" dirty="0" smtClean="0">
                <a:latin typeface="Consolas" panose="020B0609020204030204" pitchFamily="49" charset="0"/>
              </a:rPr>
              <a:t>Submit”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Submit&lt;/button&gt;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  &lt;button type="reset" value="</a:t>
            </a:r>
            <a:r>
              <a:rPr lang="en-US" sz="1600" dirty="0" smtClean="0">
                <a:latin typeface="Consolas" panose="020B0609020204030204" pitchFamily="49" charset="0"/>
              </a:rPr>
              <a:t>Reset” </a:t>
            </a:r>
            <a:r>
              <a:rPr lang="en-US" sz="16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protect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=“true”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r>
              <a:rPr lang="en-US" sz="1600" dirty="0">
                <a:latin typeface="Consolas" panose="020B0609020204030204" pitchFamily="49" charset="0"/>
              </a:rPr>
              <a:t>Reset&lt;/button&gt;</a:t>
            </a:r>
            <a:r>
              <a:rPr lang="en-US" sz="1600" dirty="0" smtClean="0"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Normal field: &lt;input type="text" name=“textbox_3"&gt;&lt;</a:t>
            </a:r>
            <a:r>
              <a:rPr lang="en-US" sz="1600" dirty="0" err="1" smtClean="0">
                <a:latin typeface="Consolas" panose="020B0609020204030204" pitchFamily="49" charset="0"/>
              </a:rPr>
              <a:t>br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</a:p>
          <a:p>
            <a:r>
              <a:rPr lang="en-US" sz="1600" dirty="0" smtClean="0">
                <a:latin typeface="Consolas" panose="020B0609020204030204" pitchFamily="49" charset="0"/>
              </a:rPr>
              <a:t>&lt;/</a:t>
            </a:r>
            <a:r>
              <a:rPr lang="en-US" sz="1600" dirty="0">
                <a:latin typeface="Consolas" panose="020B0609020204030204" pitchFamily="49" charset="0"/>
              </a:rPr>
              <a:t>form</a:t>
            </a:r>
            <a:r>
              <a:rPr lang="en-US" sz="1600" dirty="0" smtClean="0">
                <a:latin typeface="Consolas" panose="020B0609020204030204" pitchFamily="49" charset="0"/>
              </a:rPr>
              <a:t>&gt;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15676" y="96521"/>
            <a:ext cx="3439915" cy="2430436"/>
          </a:xfrm>
          <a:prstGeom prst="roundRect">
            <a:avLst>
              <a:gd name="adj" fmla="val 4686"/>
            </a:avLst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632648" y="53274"/>
            <a:ext cx="1483228" cy="169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595995" y="-100501"/>
            <a:ext cx="152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Sensitive form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95995" y="2037033"/>
            <a:ext cx="14029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Normal field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69716" y="545816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231093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OK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661748" y="1432694"/>
            <a:ext cx="819150" cy="41148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Cancel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9716" y="1041771"/>
            <a:ext cx="16539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Sensitive field 2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7801150" y="1191174"/>
            <a:ext cx="673640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3557714" y="1191174"/>
            <a:ext cx="723187" cy="241128"/>
          </a:xfrm>
          <a:prstGeom prst="rightArrow">
            <a:avLst>
              <a:gd name="adj1" fmla="val 39751"/>
              <a:gd name="adj2" fmla="val 65374"/>
            </a:avLst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6200000">
            <a:off x="2824483" y="1142631"/>
            <a:ext cx="203043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QR code generation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7612073" y="1152750"/>
            <a:ext cx="8978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602526" y="247529"/>
            <a:ext cx="3253781" cy="1727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561639" y="1863573"/>
            <a:ext cx="1811838" cy="217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505726" y="1770212"/>
            <a:ext cx="20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Integrity protected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167578" y="4273010"/>
            <a:ext cx="7679081" cy="379214"/>
            <a:chOff x="2341783" y="4498483"/>
            <a:chExt cx="7133631" cy="379214"/>
          </a:xfrm>
        </p:grpSpPr>
        <p:grpSp>
          <p:nvGrpSpPr>
            <p:cNvPr id="16" name="Group 15"/>
            <p:cNvGrpSpPr/>
            <p:nvPr/>
          </p:nvGrpSpPr>
          <p:grpSpPr>
            <a:xfrm>
              <a:off x="2341783" y="4498483"/>
              <a:ext cx="7069994" cy="379214"/>
              <a:chOff x="4353074" y="5036002"/>
              <a:chExt cx="7069994" cy="379214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379975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353074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Sensitive field 1:Data_1</a:t>
                </a:r>
                <a:endParaRPr lang="en-US" dirty="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68659" y="5036002"/>
                <a:ext cx="2292673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60292" y="5045884"/>
                <a:ext cx="2384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Sensitive field 2</a:t>
                </a:r>
                <a:r>
                  <a:rPr lang="en-US" dirty="0" smtClean="0"/>
                  <a:t>:Data_2</a:t>
                </a:r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8961332" y="5036002"/>
                <a:ext cx="1076555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948275" y="5045884"/>
                <a:ext cx="1044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Action:OK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038118" y="5036002"/>
                <a:ext cx="1384950" cy="37921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8020657" y="4508365"/>
              <a:ext cx="14547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Sign(payload)</a:t>
              </a:r>
              <a:endParaRPr lang="en-US" dirty="0"/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6188862" y="1713000"/>
            <a:ext cx="99479" cy="6084134"/>
          </a:xfrm>
          <a:prstGeom prst="rightBrace">
            <a:avLst>
              <a:gd name="adj1" fmla="val 88326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80591" y="4790478"/>
            <a:ext cx="91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3289911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7632234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81" name="Oval 80"/>
          <p:cNvSpPr/>
          <p:nvPr/>
        </p:nvSpPr>
        <p:spPr>
          <a:xfrm>
            <a:off x="11855872" y="4874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</a:p>
        </p:txBody>
      </p:sp>
      <p:cxnSp>
        <p:nvCxnSpPr>
          <p:cNvPr id="29" name="Elbow Connector 28"/>
          <p:cNvCxnSpPr>
            <a:endCxn id="78" idx="3"/>
          </p:cNvCxnSpPr>
          <p:nvPr/>
        </p:nvCxnSpPr>
        <p:spPr>
          <a:xfrm rot="5400000">
            <a:off x="9648124" y="2253420"/>
            <a:ext cx="3339229" cy="1079164"/>
          </a:xfrm>
          <a:prstGeom prst="bentConnector2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4" idx="2"/>
            <a:endCxn id="6" idx="1"/>
          </p:cNvCxnSpPr>
          <p:nvPr/>
        </p:nvCxnSpPr>
        <p:spPr>
          <a:xfrm rot="16200000" flipH="1">
            <a:off x="1410321" y="2851961"/>
            <a:ext cx="970152" cy="320143"/>
          </a:xfrm>
          <a:prstGeom prst="bentConnector2">
            <a:avLst/>
          </a:prstGeom>
          <a:ln w="19050">
            <a:solidFill>
              <a:srgbClr val="4472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" t="4161" r="3658" b="4379"/>
          <a:stretch/>
        </p:blipFill>
        <p:spPr>
          <a:xfrm>
            <a:off x="5139384" y="247529"/>
            <a:ext cx="1745789" cy="1725394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667210" y="202616"/>
            <a:ext cx="3108780" cy="338555"/>
            <a:chOff x="9551696" y="-4357705"/>
            <a:chExt cx="2284494" cy="248788"/>
          </a:xfrm>
        </p:grpSpPr>
        <p:sp>
          <p:nvSpPr>
            <p:cNvPr id="62" name="Rectangle 61"/>
            <p:cNvSpPr/>
            <p:nvPr/>
          </p:nvSpPr>
          <p:spPr>
            <a:xfrm>
              <a:off x="9551696" y="-4311139"/>
              <a:ext cx="2284494" cy="182461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9757220" y="-4357705"/>
              <a:ext cx="1992797" cy="248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Verified UI from secure_site.io</a:t>
              </a:r>
              <a:endParaRPr lang="en-US" sz="16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249974" y="2090463"/>
            <a:ext cx="1442548" cy="3082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23695" y="528314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23695" y="1024269"/>
            <a:ext cx="1442548" cy="3792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410545" y="535543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Data_1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410545" y="1034151"/>
            <a:ext cx="85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Data_2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1117899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cxnSp>
        <p:nvCxnSpPr>
          <p:cNvPr id="34" name="Straight Arrow Connector 33"/>
          <p:cNvCxnSpPr>
            <a:stCxn id="14" idx="1"/>
            <a:endCxn id="35" idx="3"/>
          </p:cNvCxnSpPr>
          <p:nvPr/>
        </p:nvCxnSpPr>
        <p:spPr>
          <a:xfrm flipH="1">
            <a:off x="2006840" y="4467558"/>
            <a:ext cx="116073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50711" y="4282892"/>
            <a:ext cx="20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to the browser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2507324" y="436816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06" y="1596752"/>
            <a:ext cx="255037" cy="24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61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/>
          <p:cNvCxnSpPr/>
          <p:nvPr/>
        </p:nvCxnSpPr>
        <p:spPr>
          <a:xfrm flipH="1">
            <a:off x="610583" y="258259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866713" y="2153384"/>
            <a:ext cx="2291875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8090" y="20667"/>
            <a:ext cx="1121972" cy="1158332"/>
            <a:chOff x="4379857" y="2569029"/>
            <a:chExt cx="1121972" cy="11583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54696" y="-23112"/>
            <a:ext cx="893699" cy="1178999"/>
            <a:chOff x="7410680" y="2569028"/>
            <a:chExt cx="893699" cy="11789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07" y="0"/>
            <a:ext cx="1155357" cy="1178999"/>
            <a:chOff x="1396313" y="2549541"/>
            <a:chExt cx="1155357" cy="1178999"/>
          </a:xfrm>
        </p:grpSpPr>
        <p:grpSp>
          <p:nvGrpSpPr>
            <p:cNvPr id="12" name="Group 11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235" y="0"/>
            <a:ext cx="1139451" cy="1178999"/>
            <a:chOff x="5065867" y="0"/>
            <a:chExt cx="1139451" cy="11789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0"/>
              <a:ext cx="1139451" cy="83252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H="1">
            <a:off x="610583" y="1383957"/>
            <a:ext cx="2248493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10583" y="1594021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015025" y="1064846"/>
            <a:ext cx="1359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Mouse trace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17332" y="1313902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908331" y="1623165"/>
            <a:ext cx="224429" cy="414109"/>
            <a:chOff x="8417139" y="2234540"/>
            <a:chExt cx="216788" cy="414109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flipH="1">
            <a:off x="559189" y="1168572"/>
            <a:ext cx="51394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H="1">
            <a:off x="2838022" y="1168573"/>
            <a:ext cx="45719" cy="46249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5158588" y="1168572"/>
            <a:ext cx="45719" cy="35431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H="1">
            <a:off x="6755242" y="1168572"/>
            <a:ext cx="45719" cy="35431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H="1">
            <a:off x="2838019" y="2034478"/>
            <a:ext cx="45719" cy="14845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862893" y="1611702"/>
            <a:ext cx="1" cy="405096"/>
          </a:xfrm>
          <a:prstGeom prst="line">
            <a:avLst/>
          </a:prstGeom>
          <a:ln w="19050">
            <a:solidFill>
              <a:srgbClr val="4472C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82625" y="1319789"/>
            <a:ext cx="1555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Track + record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629154" y="1814250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  <p:sp>
        <p:nvSpPr>
          <p:cNvPr id="43" name="Left Brace 42"/>
          <p:cNvSpPr/>
          <p:nvPr/>
        </p:nvSpPr>
        <p:spPr>
          <a:xfrm>
            <a:off x="335351" y="1356755"/>
            <a:ext cx="167751" cy="80936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-451581" y="1576772"/>
            <a:ext cx="121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>
            <a:off x="335351" y="2582597"/>
            <a:ext cx="167751" cy="2129098"/>
          </a:xfrm>
          <a:prstGeom prst="leftBrace">
            <a:avLst>
              <a:gd name="adj1" fmla="val 41481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16200000">
            <a:off x="-151306" y="3497665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359180" y="223680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610583" y="2803244"/>
            <a:ext cx="2227442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58742" y="2512511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610583" y="3087449"/>
            <a:ext cx="6144659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374132" y="2784925"/>
            <a:ext cx="675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889574" y="3374394"/>
            <a:ext cx="386566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210142" y="3054430"/>
            <a:ext cx="146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 + UI info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 flipH="1">
            <a:off x="2838018" y="3925248"/>
            <a:ext cx="45719" cy="7864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908331" y="3511139"/>
            <a:ext cx="224429" cy="414109"/>
            <a:chOff x="8417139" y="2234540"/>
            <a:chExt cx="216788" cy="414109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417139" y="2242441"/>
              <a:ext cx="21678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630316" y="2234540"/>
              <a:ext cx="0" cy="41410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8417139" y="2645852"/>
              <a:ext cx="216788" cy="0"/>
            </a:xfrm>
            <a:prstGeom prst="straightConnector1">
              <a:avLst/>
            </a:prstGeom>
            <a:ln w="1905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95367" y="3536080"/>
            <a:ext cx="746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Verify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2866714" y="4087216"/>
            <a:ext cx="3888528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47899" y="3761395"/>
            <a:ext cx="108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Response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866713" y="4408309"/>
            <a:ext cx="2314734" cy="0"/>
          </a:xfrm>
          <a:prstGeom prst="straightConnector1">
            <a:avLst/>
          </a:prstGeom>
          <a:ln w="1905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3756157" y="4069175"/>
            <a:ext cx="981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Frame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11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3370" y="303270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32720" y="340821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303269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1819423" y="1895276"/>
            <a:ext cx="974772" cy="689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3863341" y="1925628"/>
            <a:ext cx="859039" cy="6892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93345" y="1461602"/>
            <a:ext cx="1930253" cy="503521"/>
            <a:chOff x="3510935" y="3575185"/>
            <a:chExt cx="1930253" cy="51916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3176356" y="1355901"/>
            <a:ext cx="828798" cy="369332"/>
            <a:chOff x="7903181" y="3762728"/>
            <a:chExt cx="828798" cy="369332"/>
          </a:xfrm>
        </p:grpSpPr>
        <p:sp>
          <p:nvSpPr>
            <p:cNvPr id="29" name="Oval 28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779892" y="-66063"/>
            <a:ext cx="1043728" cy="369332"/>
            <a:chOff x="7903181" y="3762728"/>
            <a:chExt cx="1043728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8997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Encrypt</a:t>
              </a:r>
              <a:endParaRPr lang="en-US" dirty="0"/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H="1">
            <a:off x="1198606" y="673443"/>
            <a:ext cx="1464276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076441" y="69118"/>
            <a:ext cx="1681729" cy="646331"/>
            <a:chOff x="8047176" y="3762728"/>
            <a:chExt cx="1681729" cy="646331"/>
          </a:xfrm>
        </p:grpSpPr>
        <p:sp>
          <p:nvSpPr>
            <p:cNvPr id="37" name="Oval 36"/>
            <p:cNvSpPr/>
            <p:nvPr/>
          </p:nvSpPr>
          <p:spPr>
            <a:xfrm>
              <a:off x="8359131" y="3835644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168172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Send  encrypted input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520138" y="839235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45342" y="331908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input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855136" y="673443"/>
            <a:ext cx="1229670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225478" y="853240"/>
            <a:ext cx="1437404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87573" y="594532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0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0456" r="11787" b="11439"/>
          <a:stretch/>
        </p:blipFill>
        <p:spPr>
          <a:xfrm>
            <a:off x="593123" y="0"/>
            <a:ext cx="3768811" cy="250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3368" y="2589529"/>
            <a:ext cx="274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1) Safety-critical systems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1521"/>
            <a:ext cx="5078628" cy="2917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8546" y="6062946"/>
            <a:ext cx="1861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3) Bitcoin wallet</a:t>
            </a:r>
            <a:endParaRPr lang="en-US" sz="2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10" y="724737"/>
            <a:ext cx="186381" cy="2662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031342" y="2551837"/>
            <a:ext cx="1302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2) E-voting</a:t>
            </a:r>
            <a:endParaRPr lang="en-US" sz="2000" dirty="0"/>
          </a:p>
        </p:txBody>
      </p:sp>
      <p:pic>
        <p:nvPicPr>
          <p:cNvPr id="1032" name="Picture 8" descr="Image result for password rev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50" y="3081521"/>
            <a:ext cx="3309436" cy="28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936118" y="6062946"/>
            <a:ext cx="203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4) Web credential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7" t="22379" r="4803" b="8687"/>
          <a:stretch/>
        </p:blipFill>
        <p:spPr>
          <a:xfrm>
            <a:off x="5179650" y="161601"/>
            <a:ext cx="3192053" cy="22606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58049" y="4831492"/>
            <a:ext cx="852616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04658" y="1753999"/>
            <a:ext cx="1121972" cy="1158332"/>
            <a:chOff x="4379857" y="2569029"/>
            <a:chExt cx="1121972" cy="11583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5542" t="19680" r="35441" b="39379"/>
            <a:stretch/>
          </p:blipFill>
          <p:spPr>
            <a:xfrm>
              <a:off x="4379857" y="2569029"/>
              <a:ext cx="1121972" cy="8134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4530089" y="3358029"/>
              <a:ext cx="821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Device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13436" y="1791550"/>
            <a:ext cx="893699" cy="1178999"/>
            <a:chOff x="7410680" y="2569028"/>
            <a:chExt cx="893699" cy="11789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410680" y="2569028"/>
              <a:ext cx="890228" cy="832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28177" y="3378695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0" y="1753998"/>
            <a:ext cx="1155357" cy="1178999"/>
            <a:chOff x="1396313" y="2549541"/>
            <a:chExt cx="1155357" cy="1178999"/>
          </a:xfrm>
        </p:grpSpPr>
        <p:grpSp>
          <p:nvGrpSpPr>
            <p:cNvPr id="9" name="Group 8"/>
            <p:cNvGrpSpPr/>
            <p:nvPr/>
          </p:nvGrpSpPr>
          <p:grpSpPr>
            <a:xfrm>
              <a:off x="1396313" y="2549541"/>
              <a:ext cx="1155357" cy="834164"/>
              <a:chOff x="1396313" y="2549541"/>
              <a:chExt cx="1155357" cy="83416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24261" t="14798" r="24188" b="14569"/>
              <a:stretch/>
            </p:blipFill>
            <p:spPr>
              <a:xfrm>
                <a:off x="1396313" y="2570207"/>
                <a:ext cx="1155357" cy="81349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10" name="Rectangle 9"/>
            <p:cNvSpPr/>
            <p:nvPr/>
          </p:nvSpPr>
          <p:spPr>
            <a:xfrm>
              <a:off x="1662527" y="3359208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94864" y="1384666"/>
            <a:ext cx="1067774" cy="369332"/>
            <a:chOff x="7903181" y="3762728"/>
            <a:chExt cx="1067774" cy="369332"/>
          </a:xfrm>
        </p:grpSpPr>
        <p:sp>
          <p:nvSpPr>
            <p:cNvPr id="32" name="Oval 31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047176" y="3762728"/>
              <a:ext cx="923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Decrypt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129706" y="1697913"/>
            <a:ext cx="920233" cy="369332"/>
            <a:chOff x="7903181" y="3762728"/>
            <a:chExt cx="920233" cy="369332"/>
          </a:xfrm>
        </p:grpSpPr>
        <p:sp>
          <p:nvSpPr>
            <p:cNvPr id="41" name="Oval 4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047176" y="3762728"/>
              <a:ext cx="7762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Frame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103458" y="1782637"/>
            <a:ext cx="1407079" cy="646331"/>
            <a:chOff x="8047176" y="3762728"/>
            <a:chExt cx="1542701" cy="646331"/>
          </a:xfrm>
        </p:grpSpPr>
        <p:sp>
          <p:nvSpPr>
            <p:cNvPr id="44" name="Oval 43"/>
            <p:cNvSpPr/>
            <p:nvPr/>
          </p:nvSpPr>
          <p:spPr>
            <a:xfrm>
              <a:off x="8121379" y="3838218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47176" y="3762728"/>
              <a:ext cx="15427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Frame + overlay</a:t>
              </a:r>
              <a:endParaRPr lang="en-US" dirty="0"/>
            </a:p>
          </p:txBody>
        </p:sp>
      </p:grpSp>
      <p:cxnSp>
        <p:nvCxnSpPr>
          <p:cNvPr id="46" name="Straight Arrow Connector 45"/>
          <p:cNvCxnSpPr/>
          <p:nvPr/>
        </p:nvCxnSpPr>
        <p:spPr>
          <a:xfrm>
            <a:off x="3136424" y="2124172"/>
            <a:ext cx="1167218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145933" y="2132441"/>
            <a:ext cx="848931" cy="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468289" y="2045261"/>
            <a:ext cx="580521" cy="1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5" y="7095"/>
            <a:ext cx="1070551" cy="1128658"/>
            <a:chOff x="5065867" y="50341"/>
            <a:chExt cx="1070551" cy="11286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7" t="16443" r="6804" b="16551"/>
            <a:stretch/>
          </p:blipFill>
          <p:spPr>
            <a:xfrm>
              <a:off x="5065867" y="50341"/>
              <a:ext cx="1070551" cy="782184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5237117" y="809667"/>
              <a:ext cx="796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Server</a:t>
              </a:r>
              <a:endParaRPr lang="en-US" b="1" dirty="0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521551" y="1092421"/>
            <a:ext cx="0" cy="584490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424617" y="1024189"/>
            <a:ext cx="2859738" cy="369332"/>
            <a:chOff x="7903181" y="3762728"/>
            <a:chExt cx="2859738" cy="369332"/>
          </a:xfrm>
        </p:grpSpPr>
        <p:sp>
          <p:nvSpPr>
            <p:cNvPr id="54" name="Oval 5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047176" y="3762728"/>
              <a:ext cx="2715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Webpage + encrypted 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15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25" y="9525"/>
            <a:ext cx="3206641" cy="1245823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9" t="14222" r="13000" b="28556"/>
          <a:stretch/>
        </p:blipFill>
        <p:spPr>
          <a:xfrm>
            <a:off x="1867679" y="192753"/>
            <a:ext cx="1283173" cy="99075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8458" y="115267"/>
            <a:ext cx="1219100" cy="1466714"/>
            <a:chOff x="7559697" y="2896126"/>
            <a:chExt cx="717816" cy="8636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667185" y="3542273"/>
              <a:ext cx="511814" cy="217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3635" y="1401949"/>
            <a:ext cx="2447407" cy="726593"/>
            <a:chOff x="2534406" y="4227129"/>
            <a:chExt cx="2169949" cy="644221"/>
          </a:xfrm>
        </p:grpSpPr>
        <p:grpSp>
          <p:nvGrpSpPr>
            <p:cNvPr id="12" name="Group 11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4092411" y="4543888"/>
              <a:ext cx="611944" cy="327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1383" y="417976"/>
            <a:ext cx="726544" cy="192203"/>
            <a:chOff x="5905501" y="2475118"/>
            <a:chExt cx="1581958" cy="545818"/>
          </a:xfrm>
        </p:grpSpPr>
        <p:grpSp>
          <p:nvGrpSpPr>
            <p:cNvPr id="19" name="Group 18"/>
            <p:cNvGrpSpPr/>
            <p:nvPr/>
          </p:nvGrpSpPr>
          <p:grpSpPr>
            <a:xfrm>
              <a:off x="5905501" y="2475118"/>
              <a:ext cx="1062228" cy="545818"/>
              <a:chOff x="5935980" y="475630"/>
              <a:chExt cx="2040255" cy="104837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5929955" y="481655"/>
                <a:ext cx="1048370" cy="103632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33" t="4556" r="11333" b="18999"/>
              <a:stretch/>
            </p:blipFill>
            <p:spPr>
              <a:xfrm rot="5400000">
                <a:off x="6933890" y="481655"/>
                <a:ext cx="1048370" cy="1036320"/>
              </a:xfrm>
              <a:prstGeom prst="rect">
                <a:avLst/>
              </a:prstGeom>
            </p:spPr>
          </p:pic>
        </p:grp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33" t="4556" r="11333" b="18999"/>
            <a:stretch/>
          </p:blipFill>
          <p:spPr>
            <a:xfrm rot="5400000">
              <a:off x="6944778" y="2478255"/>
              <a:ext cx="545818" cy="539544"/>
            </a:xfrm>
            <a:prstGeom prst="rect">
              <a:avLst/>
            </a:prstGeom>
          </p:spPr>
        </p:pic>
      </p:grpSp>
      <p:cxnSp>
        <p:nvCxnSpPr>
          <p:cNvPr id="24" name="Straight Arrow Connector 23"/>
          <p:cNvCxnSpPr>
            <a:stCxn id="7" idx="3"/>
            <a:endCxn id="9" idx="1"/>
          </p:cNvCxnSpPr>
          <p:nvPr/>
        </p:nvCxnSpPr>
        <p:spPr>
          <a:xfrm flipV="1">
            <a:off x="3150852" y="685308"/>
            <a:ext cx="1007606" cy="282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68337" y="1051476"/>
            <a:ext cx="0" cy="345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65645" y="72587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65645" y="779188"/>
            <a:ext cx="1519482" cy="394138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" y="62511"/>
            <a:ext cx="380549" cy="3805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" y="614173"/>
            <a:ext cx="380549" cy="38054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1689689" y="962011"/>
            <a:ext cx="355887" cy="1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  <a:endCxn id="26" idx="2"/>
          </p:cNvCxnSpPr>
          <p:nvPr/>
        </p:nvCxnSpPr>
        <p:spPr>
          <a:xfrm flipV="1">
            <a:off x="925386" y="466725"/>
            <a:ext cx="0" cy="3124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-102933" y="1200995"/>
            <a:ext cx="690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0497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12356" y="0"/>
            <a:ext cx="2644346" cy="1490531"/>
            <a:chOff x="0" y="0"/>
            <a:chExt cx="2644346" cy="1490531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2644346" cy="1490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201923" y="865187"/>
              <a:ext cx="2090255" cy="503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0383" y="932053"/>
              <a:ext cx="1873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Oblivious window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888316" y="411203"/>
            <a:ext cx="2054386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206577" y="465948"/>
            <a:ext cx="1318400" cy="677050"/>
            <a:chOff x="6833286" y="148281"/>
            <a:chExt cx="1318400" cy="677050"/>
          </a:xfrm>
        </p:grpSpPr>
        <p:sp>
          <p:nvSpPr>
            <p:cNvPr id="12" name="TextBox 11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3030006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83089" y="114299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92638" y="1488129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95721" y="1512067"/>
            <a:ext cx="238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Server side static image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356" y="2033715"/>
            <a:ext cx="2644346" cy="2118156"/>
            <a:chOff x="0" y="1"/>
            <a:chExt cx="2644346" cy="2118156"/>
          </a:xfrm>
        </p:grpSpPr>
        <p:sp>
          <p:nvSpPr>
            <p:cNvPr id="27" name="Rectangle 26"/>
            <p:cNvSpPr/>
            <p:nvPr/>
          </p:nvSpPr>
          <p:spPr>
            <a:xfrm>
              <a:off x="0" y="1"/>
              <a:ext cx="2644346" cy="21181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62743" y="24926"/>
              <a:ext cx="2168611" cy="789462"/>
              <a:chOff x="123567" y="148281"/>
              <a:chExt cx="2168611" cy="78946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23567" y="14828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1</a:t>
                </a:r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322173" y="22053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3567" y="568411"/>
                <a:ext cx="1126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Text box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322173" y="640664"/>
                <a:ext cx="970005" cy="2248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281178" y="2956743"/>
            <a:ext cx="2062531" cy="10769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99440" y="3011488"/>
            <a:ext cx="1318400" cy="677050"/>
            <a:chOff x="6833286" y="148281"/>
            <a:chExt cx="1318400" cy="677050"/>
          </a:xfrm>
        </p:grpSpPr>
        <p:sp>
          <p:nvSpPr>
            <p:cNvPr id="37" name="TextBox 36"/>
            <p:cNvSpPr txBox="1"/>
            <p:nvPr/>
          </p:nvSpPr>
          <p:spPr>
            <a:xfrm>
              <a:off x="6833286" y="148281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1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7926860" y="220533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flipV="1">
              <a:off x="7983668" y="277341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833286" y="455999"/>
              <a:ext cx="1001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Option 2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7926860" y="528251"/>
              <a:ext cx="224826" cy="22482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7983668" y="585059"/>
              <a:ext cx="111210" cy="11121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422869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1375952" y="3688538"/>
            <a:ext cx="860681" cy="253314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Cancel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56281" y="2406516"/>
            <a:ext cx="198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device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82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6875" y="0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09618" y="24926"/>
            <a:ext cx="2168611" cy="789462"/>
            <a:chOff x="123567" y="148281"/>
            <a:chExt cx="2168611" cy="789462"/>
          </a:xfrm>
        </p:grpSpPr>
        <p:sp>
          <p:nvSpPr>
            <p:cNvPr id="5" name="TextBox 4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67724" y="2105754"/>
            <a:ext cx="388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Render at host’s side + disabled pointer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24740" y="97179"/>
            <a:ext cx="2054386" cy="1859607"/>
            <a:chOff x="2888316" y="885750"/>
            <a:chExt cx="2054386" cy="1859607"/>
          </a:xfrm>
        </p:grpSpPr>
        <p:sp>
          <p:nvSpPr>
            <p:cNvPr id="11" name="Rectangle 10"/>
            <p:cNvSpPr/>
            <p:nvPr/>
          </p:nvSpPr>
          <p:spPr>
            <a:xfrm>
              <a:off x="2888316" y="885750"/>
              <a:ext cx="2054386" cy="11893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67252" y="2099026"/>
              <a:ext cx="144686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Decoded and Decrypted UI</a:t>
              </a:r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95196" y="5087225"/>
            <a:ext cx="47980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HTML + overlay on Bridge + rendered pointer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3" t="11144" r="10990" b="11192"/>
          <a:stretch/>
        </p:blipFill>
        <p:spPr>
          <a:xfrm>
            <a:off x="2012850" y="897280"/>
            <a:ext cx="1175764" cy="117780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879331" y="890585"/>
            <a:ext cx="1432964" cy="1184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Curved Connector 28"/>
          <p:cNvCxnSpPr>
            <a:stCxn id="47" idx="3"/>
            <a:endCxn id="11" idx="1"/>
          </p:cNvCxnSpPr>
          <p:nvPr/>
        </p:nvCxnSpPr>
        <p:spPr>
          <a:xfrm flipV="1">
            <a:off x="3312295" y="691848"/>
            <a:ext cx="812445" cy="790989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82402" y="824392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346875" y="2901432"/>
            <a:ext cx="2644346" cy="21883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09618" y="2926358"/>
            <a:ext cx="2168611" cy="789462"/>
            <a:chOff x="123567" y="148281"/>
            <a:chExt cx="2168611" cy="789462"/>
          </a:xfrm>
        </p:grpSpPr>
        <p:sp>
          <p:nvSpPr>
            <p:cNvPr id="54" name="TextBox 53"/>
            <p:cNvSpPr txBox="1"/>
            <p:nvPr/>
          </p:nvSpPr>
          <p:spPr>
            <a:xfrm>
              <a:off x="123567" y="14828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1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2173" y="22053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23567" y="568411"/>
              <a:ext cx="1126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box 2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322173" y="640664"/>
              <a:ext cx="970005" cy="2248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574798" y="3785407"/>
            <a:ext cx="2054386" cy="1152424"/>
            <a:chOff x="2888316" y="922664"/>
            <a:chExt cx="2054386" cy="1152424"/>
          </a:xfrm>
        </p:grpSpPr>
        <p:sp>
          <p:nvSpPr>
            <p:cNvPr id="65" name="Rectangle 64"/>
            <p:cNvSpPr/>
            <p:nvPr/>
          </p:nvSpPr>
          <p:spPr>
            <a:xfrm>
              <a:off x="2888316" y="922664"/>
              <a:ext cx="2054386" cy="11524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06577" y="1052907"/>
              <a:ext cx="1318400" cy="677050"/>
              <a:chOff x="6833286" y="148281"/>
              <a:chExt cx="1318400" cy="67705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833286" y="148281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1</a:t>
                </a:r>
                <a:endParaRPr lang="en-US" dirty="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7926860" y="220533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 flipV="1">
                <a:off x="7983668" y="277341"/>
                <a:ext cx="111210" cy="11121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833286" y="455999"/>
                <a:ext cx="1001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Option 2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7926860" y="528251"/>
                <a:ext cx="224826" cy="22482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3030006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OK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983089" y="1729957"/>
              <a:ext cx="860681" cy="253314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Cancel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065917" y="4050159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125802" y="-98854"/>
            <a:ext cx="1493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Pointer information to the host</a:t>
            </a:r>
            <a:endParaRPr lang="en-US" dirty="0"/>
          </a:p>
        </p:txBody>
      </p:sp>
      <p:cxnSp>
        <p:nvCxnSpPr>
          <p:cNvPr id="77" name="Curved Connector 76"/>
          <p:cNvCxnSpPr>
            <a:stCxn id="49" idx="1"/>
            <a:endCxn id="17" idx="2"/>
          </p:cNvCxnSpPr>
          <p:nvPr/>
        </p:nvCxnSpPr>
        <p:spPr>
          <a:xfrm rot="10800000">
            <a:off x="620802" y="824477"/>
            <a:ext cx="761601" cy="130523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76" idx="3"/>
            <a:endCxn id="81" idx="2"/>
          </p:cNvCxnSpPr>
          <p:nvPr/>
        </p:nvCxnSpPr>
        <p:spPr>
          <a:xfrm flipV="1">
            <a:off x="3297660" y="3755175"/>
            <a:ext cx="1569538" cy="42559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972994" y="2831845"/>
            <a:ext cx="1788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rendered pointer </a:t>
            </a:r>
            <a:r>
              <a:rPr lang="en-US" dirty="0" smtClean="0"/>
              <a:t>overlaid by the Bridge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04827" y="1172828"/>
            <a:ext cx="14688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QR code with encrypted UI specification</a:t>
            </a:r>
            <a:endParaRPr lang="en-US" dirty="0"/>
          </a:p>
        </p:txBody>
      </p:sp>
      <p:cxnSp>
        <p:nvCxnSpPr>
          <p:cNvPr id="58" name="Curved Connector 57"/>
          <p:cNvCxnSpPr>
            <a:endCxn id="2" idx="1"/>
          </p:cNvCxnSpPr>
          <p:nvPr/>
        </p:nvCxnSpPr>
        <p:spPr>
          <a:xfrm flipV="1">
            <a:off x="1130639" y="1486184"/>
            <a:ext cx="882211" cy="271218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65" idx="3"/>
            <a:endCxn id="61" idx="0"/>
          </p:cNvCxnSpPr>
          <p:nvPr/>
        </p:nvCxnSpPr>
        <p:spPr>
          <a:xfrm>
            <a:off x="3629184" y="4361619"/>
            <a:ext cx="993703" cy="356274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82429" y="4717893"/>
            <a:ext cx="1080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-125802" y="3130392"/>
            <a:ext cx="1493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Static pointer</a:t>
            </a:r>
            <a:endParaRPr lang="en-US" dirty="0"/>
          </a:p>
        </p:txBody>
      </p:sp>
      <p:cxnSp>
        <p:nvCxnSpPr>
          <p:cNvPr id="78" name="Curved Connector 77"/>
          <p:cNvCxnSpPr>
            <a:stCxn id="69" idx="2"/>
            <a:endCxn id="63" idx="1"/>
          </p:cNvCxnSpPr>
          <p:nvPr/>
        </p:nvCxnSpPr>
        <p:spPr>
          <a:xfrm rot="16200000" flipH="1">
            <a:off x="823248" y="3297276"/>
            <a:ext cx="356707" cy="76160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/>
          <p:cNvSpPr/>
          <p:nvPr/>
        </p:nvSpPr>
        <p:spPr>
          <a:xfrm>
            <a:off x="2462978" y="2507111"/>
            <a:ext cx="265670" cy="286304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596456" y="3807328"/>
            <a:ext cx="2014152" cy="140494"/>
          </a:xfrm>
          <a:prstGeom prst="rect">
            <a:avLst/>
          </a:prstGeom>
          <a:solidFill>
            <a:srgbClr val="B8DBA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382402" y="3725824"/>
            <a:ext cx="231743" cy="261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1744" y="3727605"/>
            <a:ext cx="20799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Verified UI from secure_site.io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133436" y="50925"/>
            <a:ext cx="2079928" cy="276999"/>
            <a:chOff x="4133436" y="-11850"/>
            <a:chExt cx="2079928" cy="276999"/>
          </a:xfrm>
        </p:grpSpPr>
        <p:sp>
          <p:nvSpPr>
            <p:cNvPr id="62" name="Rectangle 61"/>
            <p:cNvSpPr/>
            <p:nvPr/>
          </p:nvSpPr>
          <p:spPr>
            <a:xfrm>
              <a:off x="4146440" y="56582"/>
              <a:ext cx="2014152" cy="140494"/>
            </a:xfrm>
            <a:prstGeom prst="rect">
              <a:avLst/>
            </a:prstGeom>
            <a:solidFill>
              <a:srgbClr val="B8DBA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33436" y="-11850"/>
              <a:ext cx="20799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Verified UI from secure_site.io</a:t>
              </a:r>
              <a:endParaRPr lang="en-US" sz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67804" y="4084511"/>
            <a:ext cx="225902" cy="215073"/>
            <a:chOff x="8651398" y="3162997"/>
            <a:chExt cx="225902" cy="21507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3855" y="3181996"/>
              <a:ext cx="180987" cy="172311"/>
            </a:xfrm>
            <a:prstGeom prst="rect">
              <a:avLst/>
            </a:prstGeom>
          </p:spPr>
        </p:pic>
      </p:grpSp>
      <p:grpSp>
        <p:nvGrpSpPr>
          <p:cNvPr id="83" name="Group 82"/>
          <p:cNvGrpSpPr/>
          <p:nvPr/>
        </p:nvGrpSpPr>
        <p:grpSpPr>
          <a:xfrm>
            <a:off x="1385105" y="855113"/>
            <a:ext cx="225902" cy="215073"/>
            <a:chOff x="8651398" y="3162997"/>
            <a:chExt cx="225902" cy="215073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1390563" y="3766618"/>
            <a:ext cx="225902" cy="215073"/>
            <a:chOff x="8651398" y="3162997"/>
            <a:chExt cx="225902" cy="215073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1398" y="3162997"/>
              <a:ext cx="225902" cy="215073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1474" y="3182667"/>
              <a:ext cx="180987" cy="172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893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67300" cy="35623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014" y="1005052"/>
            <a:ext cx="1608083" cy="158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886" y="3256236"/>
            <a:ext cx="5052848" cy="334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6097" y="879507"/>
            <a:ext cx="2735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Remote server’s certificate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(Downstream channel)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9679" y="2581658"/>
            <a:ext cx="2456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Certificate of the Bridge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(Upstream channel)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0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" y="0"/>
            <a:ext cx="2222298" cy="261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70" y="0"/>
            <a:ext cx="2368228" cy="26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305" y="2619632"/>
            <a:ext cx="213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Render at host’s </a:t>
            </a:r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34604" y="2619632"/>
            <a:ext cx="23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HDMI frames +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2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47" y="3570433"/>
            <a:ext cx="1915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Render at host’s </a:t>
            </a:r>
            <a:r>
              <a:rPr lang="en-US" sz="1600" dirty="0" smtClean="0"/>
              <a:t>side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396654" y="3580664"/>
            <a:ext cx="2089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HDMI frames + overlay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47" b="691"/>
          <a:stretch/>
        </p:blipFill>
        <p:spPr>
          <a:xfrm>
            <a:off x="2396655" y="0"/>
            <a:ext cx="2137246" cy="35806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4" b="691"/>
          <a:stretch/>
        </p:blipFill>
        <p:spPr>
          <a:xfrm>
            <a:off x="0" y="0"/>
            <a:ext cx="2159000" cy="35806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6867" y="1186248"/>
            <a:ext cx="2108932" cy="12458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96654" y="546616"/>
            <a:ext cx="2099145" cy="4249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335392" y="49581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346763" y="228406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15547" y="1186248"/>
            <a:ext cx="1869628" cy="192147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69386" y="1811121"/>
            <a:ext cx="427268" cy="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535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315464" cy="2319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7531"/>
            <a:ext cx="5315464" cy="23482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871550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4714" y="1836494"/>
            <a:ext cx="2328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frames +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13439" y="213762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4343449"/>
            <a:ext cx="213353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Render at host’s </a:t>
            </a:r>
            <a:r>
              <a:rPr lang="en-US" dirty="0" smtClean="0">
                <a:solidFill>
                  <a:srgbClr val="FF0000"/>
                </a:solidFill>
              </a:rPr>
              <a:t>side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2686" y="4308393"/>
            <a:ext cx="22404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Interaction on overlay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101083" y="465066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123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77" t="8228" r="19099"/>
          <a:stretch/>
        </p:blipFill>
        <p:spPr>
          <a:xfrm rot="5400000">
            <a:off x="-157550" y="157549"/>
            <a:ext cx="5035382" cy="47202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4092" y="98236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3"/>
            <a:endCxn id="11" idx="1"/>
          </p:cNvCxnSpPr>
          <p:nvPr/>
        </p:nvCxnSpPr>
        <p:spPr>
          <a:xfrm>
            <a:off x="3379573" y="1405581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20531" y="948716"/>
            <a:ext cx="1099751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to camera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74091" y="38477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379573" y="640319"/>
            <a:ext cx="240958" cy="4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20531" y="237940"/>
            <a:ext cx="109975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HDMI from host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4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19907" b="2099"/>
          <a:stretch/>
        </p:blipFill>
        <p:spPr>
          <a:xfrm rot="5400000">
            <a:off x="-325815" y="325814"/>
            <a:ext cx="6858000" cy="62063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260181" y="789966"/>
            <a:ext cx="1946190" cy="923330"/>
            <a:chOff x="4260181" y="789966"/>
            <a:chExt cx="1946190" cy="923330"/>
          </a:xfrm>
        </p:grpSpPr>
        <p:sp>
          <p:nvSpPr>
            <p:cNvPr id="12" name="Rectangle 11"/>
            <p:cNvSpPr/>
            <p:nvPr/>
          </p:nvSpPr>
          <p:spPr>
            <a:xfrm>
              <a:off x="4260181" y="823612"/>
              <a:ext cx="605481" cy="8464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3"/>
              <a:endCxn id="14" idx="1"/>
            </p:cNvCxnSpPr>
            <p:nvPr/>
          </p:nvCxnSpPr>
          <p:spPr>
            <a:xfrm>
              <a:off x="4865662" y="1246831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06620" y="789966"/>
              <a:ext cx="1099751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camera input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60180" y="79190"/>
            <a:ext cx="1946191" cy="657925"/>
            <a:chOff x="4260180" y="79190"/>
            <a:chExt cx="1946191" cy="657925"/>
          </a:xfrm>
        </p:grpSpPr>
        <p:sp>
          <p:nvSpPr>
            <p:cNvPr id="15" name="Rectangle 14"/>
            <p:cNvSpPr/>
            <p:nvPr/>
          </p:nvSpPr>
          <p:spPr>
            <a:xfrm>
              <a:off x="4260180" y="226023"/>
              <a:ext cx="605481" cy="51109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865662" y="481569"/>
              <a:ext cx="240958" cy="4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106620" y="79190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from host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186" y="1895126"/>
            <a:ext cx="1099751" cy="1288114"/>
            <a:chOff x="4132442" y="938589"/>
            <a:chExt cx="1099751" cy="1288114"/>
          </a:xfrm>
        </p:grpSpPr>
        <p:sp>
          <p:nvSpPr>
            <p:cNvPr id="21" name="Rectangle 20"/>
            <p:cNvSpPr/>
            <p:nvPr/>
          </p:nvSpPr>
          <p:spPr>
            <a:xfrm>
              <a:off x="4260181" y="938589"/>
              <a:ext cx="844275" cy="5145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1" idx="2"/>
              <a:endCxn id="23" idx="0"/>
            </p:cNvCxnSpPr>
            <p:nvPr/>
          </p:nvCxnSpPr>
          <p:spPr>
            <a:xfrm flipH="1">
              <a:off x="4682318" y="1453105"/>
              <a:ext cx="1" cy="1272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32442" y="1580372"/>
              <a:ext cx="1099751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HDMI to Display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76377" y="737115"/>
            <a:ext cx="1462124" cy="1799793"/>
            <a:chOff x="1465215" y="830830"/>
            <a:chExt cx="597866" cy="552616"/>
          </a:xfrm>
        </p:grpSpPr>
        <p:sp>
          <p:nvSpPr>
            <p:cNvPr id="34" name="Rectangle 33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465215" y="1127900"/>
              <a:ext cx="76528" cy="17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 flipH="1">
            <a:off x="-5066" y="1346884"/>
            <a:ext cx="178144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emulator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578505">
            <a:off x="1690584" y="2822196"/>
            <a:ext cx="3085798" cy="1902124"/>
            <a:chOff x="1453042" y="799410"/>
            <a:chExt cx="610039" cy="584036"/>
          </a:xfrm>
        </p:grpSpPr>
        <p:sp>
          <p:nvSpPr>
            <p:cNvPr id="40" name="Rectangle 39"/>
            <p:cNvSpPr/>
            <p:nvPr/>
          </p:nvSpPr>
          <p:spPr>
            <a:xfrm flipH="1">
              <a:off x="1541743" y="830830"/>
              <a:ext cx="521338" cy="552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>
              <a:endCxn id="42" idx="1"/>
            </p:cNvCxnSpPr>
            <p:nvPr/>
          </p:nvCxnSpPr>
          <p:spPr>
            <a:xfrm rot="21021495" flipH="1" flipV="1">
              <a:off x="1453042" y="799410"/>
              <a:ext cx="70863" cy="3401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 flipH="1">
            <a:off x="-5066" y="2137743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Mouse/keyboard interceptor and relay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 flipH="1">
            <a:off x="3350040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-11991" y="0"/>
            <a:ext cx="1781443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Rpi</a:t>
            </a:r>
            <a:r>
              <a:rPr lang="en-US" dirty="0" smtClean="0">
                <a:solidFill>
                  <a:srgbClr val="FF0000"/>
                </a:solidFill>
              </a:rPr>
              <a:t> 3 for communication to host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Elbow Connector 51"/>
          <p:cNvCxnSpPr>
            <a:stCxn id="45" idx="0"/>
            <a:endCxn id="49" idx="1"/>
          </p:cNvCxnSpPr>
          <p:nvPr/>
        </p:nvCxnSpPr>
        <p:spPr>
          <a:xfrm rot="16200000" flipV="1">
            <a:off x="2674040" y="-442923"/>
            <a:ext cx="211816" cy="2020992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226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10" idx="3"/>
          </p:cNvCxnSpPr>
          <p:nvPr/>
        </p:nvCxnSpPr>
        <p:spPr>
          <a:xfrm flipH="1">
            <a:off x="2637326" y="897248"/>
            <a:ext cx="452587" cy="0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1"/>
            <a:endCxn id="4" idx="3"/>
          </p:cNvCxnSpPr>
          <p:nvPr/>
        </p:nvCxnSpPr>
        <p:spPr>
          <a:xfrm flipH="1">
            <a:off x="4308408" y="896115"/>
            <a:ext cx="485601" cy="11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71" y="468271"/>
            <a:ext cx="460381" cy="4603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03" y="765337"/>
            <a:ext cx="218610" cy="2186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" t="1480" r="42769" b="29229"/>
          <a:stretch/>
        </p:blipFill>
        <p:spPr>
          <a:xfrm rot="5400000">
            <a:off x="-211517" y="217867"/>
            <a:ext cx="4895853" cy="44601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282" y="823612"/>
            <a:ext cx="605481" cy="846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281" y="226023"/>
            <a:ext cx="605481" cy="51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53026" y="1895126"/>
            <a:ext cx="844275" cy="514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223632" y="737115"/>
            <a:ext cx="1274969" cy="1799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78505" flipH="1">
            <a:off x="401761" y="2962570"/>
            <a:ext cx="2637116" cy="163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H="1">
            <a:off x="1610141" y="673481"/>
            <a:ext cx="880808" cy="2228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22619" y="62482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507981" y="5605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6</a:t>
            </a:r>
            <a:endParaRPr lang="en-US" b="1" dirty="0"/>
          </a:p>
        </p:txBody>
      </p:sp>
      <p:sp>
        <p:nvSpPr>
          <p:cNvPr id="28" name="Oval 27"/>
          <p:cNvSpPr/>
          <p:nvPr/>
        </p:nvSpPr>
        <p:spPr>
          <a:xfrm>
            <a:off x="2473181" y="1287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29" name="Oval 28"/>
          <p:cNvSpPr/>
          <p:nvPr/>
        </p:nvSpPr>
        <p:spPr>
          <a:xfrm>
            <a:off x="3001380" y="95345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30" name="Oval 29"/>
          <p:cNvSpPr/>
          <p:nvPr/>
        </p:nvSpPr>
        <p:spPr>
          <a:xfrm>
            <a:off x="3659546" y="1824571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6349" y="3143250"/>
            <a:ext cx="374651" cy="48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01379" y="306342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-8351" y="305058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3102391" y="4200280"/>
            <a:ext cx="1364079" cy="695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224815" y="41008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3513" y="148855"/>
            <a:ext cx="399838" cy="514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30448" y="70377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70466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487661" y="57149"/>
            <a:ext cx="2780759" cy="2535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6200000">
            <a:off x="2855296" y="323603"/>
            <a:ext cx="81188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Device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83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Due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4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Arduino 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Zero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7250" y="1754223"/>
            <a:ext cx="9397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Input device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33574" y="896973"/>
            <a:ext cx="11493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Raspberry pi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8011" y="107082"/>
            <a:ext cx="12604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HDMI</a:t>
            </a:r>
            <a:r>
              <a:rPr lang="en-US" dirty="0" smtClean="0">
                <a:solidFill>
                  <a:sysClr val="windowText" lastClr="000000"/>
                </a:solidFill>
              </a:rPr>
              <a:t> interceptor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6" idx="1"/>
            <a:endCxn id="4" idx="3"/>
          </p:cNvCxnSpPr>
          <p:nvPr/>
        </p:nvCxnSpPr>
        <p:spPr>
          <a:xfrm flipH="1">
            <a:off x="29781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5" idx="3"/>
          </p:cNvCxnSpPr>
          <p:nvPr/>
        </p:nvCxnSpPr>
        <p:spPr>
          <a:xfrm flipH="1">
            <a:off x="1619249" y="2077389"/>
            <a:ext cx="419101" cy="0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  <a:endCxn id="7" idx="2"/>
          </p:cNvCxnSpPr>
          <p:nvPr/>
        </p:nvCxnSpPr>
        <p:spPr>
          <a:xfrm flipH="1" flipV="1">
            <a:off x="2508249" y="1543304"/>
            <a:ext cx="1" cy="210919"/>
          </a:xfrm>
          <a:prstGeom prst="straightConnector1">
            <a:avLst/>
          </a:prstGeom>
          <a:ln w="1905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8" idx="2"/>
          </p:cNvCxnSpPr>
          <p:nvPr/>
        </p:nvCxnSpPr>
        <p:spPr>
          <a:xfrm flipV="1">
            <a:off x="2508249" y="753413"/>
            <a:ext cx="0" cy="143560"/>
          </a:xfrm>
          <a:prstGeom prst="straightConnector1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260349" y="430248"/>
            <a:ext cx="16176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60349" y="2077389"/>
            <a:ext cx="4191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0349" y="107082"/>
            <a:ext cx="0" cy="24853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28204" y="1035472"/>
            <a:ext cx="8778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Display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33" name="Straight Arrow Connector 32"/>
          <p:cNvCxnSpPr>
            <a:stCxn id="7" idx="3"/>
            <a:endCxn id="32" idx="1"/>
          </p:cNvCxnSpPr>
          <p:nvPr/>
        </p:nvCxnSpPr>
        <p:spPr>
          <a:xfrm flipV="1">
            <a:off x="3082924" y="1220138"/>
            <a:ext cx="3452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327191" y="166781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3125165" y="197799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8" name="Oval 37"/>
          <p:cNvSpPr/>
          <p:nvPr/>
        </p:nvSpPr>
        <p:spPr>
          <a:xfrm>
            <a:off x="1988135" y="1692799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9" name="Oval 38"/>
          <p:cNvSpPr/>
          <p:nvPr/>
        </p:nvSpPr>
        <p:spPr>
          <a:xfrm>
            <a:off x="596865" y="16678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394112" y="196681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1828799" y="913885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</a:p>
        </p:txBody>
      </p:sp>
      <p:sp>
        <p:nvSpPr>
          <p:cNvPr id="42" name="Oval 41"/>
          <p:cNvSpPr/>
          <p:nvPr/>
        </p:nvSpPr>
        <p:spPr>
          <a:xfrm>
            <a:off x="1776998" y="12110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  <p:sp>
        <p:nvSpPr>
          <p:cNvPr id="45" name="Oval 44"/>
          <p:cNvSpPr/>
          <p:nvPr/>
        </p:nvSpPr>
        <p:spPr>
          <a:xfrm>
            <a:off x="1251537" y="330853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8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3125166" y="1143486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9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47081" y="1133872"/>
            <a:ext cx="61491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Host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 rot="16200000">
            <a:off x="-281516" y="1892721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USB in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-454318" y="27642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HDMI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331926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468271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436893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441832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983947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436893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479852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893169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47423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407205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407205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407205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40720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-9990" y="149663"/>
            <a:ext cx="5943450" cy="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310766" y="-55604"/>
            <a:ext cx="13883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Trusted path</a:t>
            </a:r>
            <a:endParaRPr lang="en-US" dirty="0"/>
          </a:p>
        </p:txBody>
      </p:sp>
      <p:sp>
        <p:nvSpPr>
          <p:cNvPr id="3" name="Left-Right Arrow 2"/>
          <p:cNvSpPr/>
          <p:nvPr/>
        </p:nvSpPr>
        <p:spPr>
          <a:xfrm>
            <a:off x="2503221" y="807804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742453"/>
            <a:ext cx="301431" cy="3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933230" y="16830"/>
            <a:ext cx="1704096" cy="1130643"/>
          </a:xfrm>
          <a:prstGeom prst="roundRect">
            <a:avLst>
              <a:gd name="adj" fmla="val 10215"/>
            </a:avLst>
          </a:prstGeom>
          <a:solidFill>
            <a:srgbClr val="F7F7F7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61" t="14798" r="24188" b="14569"/>
          <a:stretch/>
        </p:blipFill>
        <p:spPr>
          <a:xfrm>
            <a:off x="3089913" y="153175"/>
            <a:ext cx="1218495" cy="85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5" b="12552"/>
          <a:stretch/>
        </p:blipFill>
        <p:spPr>
          <a:xfrm flipH="1">
            <a:off x="1106252" y="121797"/>
            <a:ext cx="581657" cy="443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2" b="8798"/>
          <a:stretch/>
        </p:blipFill>
        <p:spPr>
          <a:xfrm>
            <a:off x="1935324" y="126736"/>
            <a:ext cx="535093" cy="43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5" b="3208"/>
          <a:stretch/>
        </p:blipFill>
        <p:spPr>
          <a:xfrm>
            <a:off x="1547736" y="668851"/>
            <a:ext cx="469016" cy="438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1" r="28549"/>
          <a:stretch/>
        </p:blipFill>
        <p:spPr>
          <a:xfrm>
            <a:off x="18712" y="121797"/>
            <a:ext cx="389573" cy="9125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4794009" y="164756"/>
            <a:ext cx="1139451" cy="83252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10" idx="1"/>
            <a:endCxn id="9" idx="3"/>
          </p:cNvCxnSpPr>
          <p:nvPr/>
        </p:nvCxnSpPr>
        <p:spPr>
          <a:xfrm flipH="1" flipV="1">
            <a:off x="408285" y="578073"/>
            <a:ext cx="524945" cy="4079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30" y="32327"/>
            <a:ext cx="460381" cy="460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387696" y="1092109"/>
            <a:ext cx="622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Host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4574832" y="1092109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1467895" y="1092109"/>
            <a:ext cx="628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HIDs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98447" y="1092109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User</a:t>
            </a:r>
            <a:endParaRPr lang="en-US" b="1" dirty="0"/>
          </a:p>
        </p:txBody>
      </p:sp>
      <p:sp>
        <p:nvSpPr>
          <p:cNvPr id="3" name="Left-Right Arrow 2"/>
          <p:cNvSpPr/>
          <p:nvPr/>
        </p:nvSpPr>
        <p:spPr>
          <a:xfrm>
            <a:off x="2470417" y="279769"/>
            <a:ext cx="2476551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91" y="226166"/>
            <a:ext cx="301431" cy="3014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1662" y="474354"/>
            <a:ext cx="583686" cy="4880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>
            <a:off x="2460884" y="650501"/>
            <a:ext cx="1011628" cy="194226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03718" y="285312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2703717" y="636114"/>
            <a:ext cx="202025" cy="198787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28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283" y="815404"/>
            <a:ext cx="3796757" cy="1089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176307" y="3358694"/>
            <a:ext cx="870751" cy="1015479"/>
            <a:chOff x="7483230" y="2896126"/>
            <a:chExt cx="870751" cy="10154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59697" y="2896126"/>
              <a:ext cx="717816" cy="6712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483230" y="3542273"/>
              <a:ext cx="8707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Output</a:t>
              </a:r>
              <a:endParaRPr lang="en-US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21168" y="1907318"/>
            <a:ext cx="1183286" cy="1175472"/>
            <a:chOff x="4560745" y="2756315"/>
            <a:chExt cx="1183286" cy="11754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560745" y="2756315"/>
              <a:ext cx="1183286" cy="85795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782851" y="3562455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2119880" y="106163"/>
            <a:ext cx="933302" cy="68190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03" y="1907318"/>
            <a:ext cx="1218495" cy="1258690"/>
            <a:chOff x="1475140" y="2705424"/>
            <a:chExt cx="1218495" cy="1258690"/>
          </a:xfrm>
        </p:grpSpPr>
        <p:grpSp>
          <p:nvGrpSpPr>
            <p:cNvPr id="12" name="Group 11"/>
            <p:cNvGrpSpPr/>
            <p:nvPr/>
          </p:nvGrpSpPr>
          <p:grpSpPr>
            <a:xfrm>
              <a:off x="1475140" y="2705424"/>
              <a:ext cx="1218495" cy="889358"/>
              <a:chOff x="1475140" y="2705424"/>
              <a:chExt cx="1218495" cy="88935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5"/>
              <a:srcRect l="24261" t="14798" r="24188" b="14569"/>
              <a:stretch/>
            </p:blipFill>
            <p:spPr>
              <a:xfrm>
                <a:off x="1475140" y="2736828"/>
                <a:ext cx="1218495" cy="857954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140" y="2705424"/>
                <a:ext cx="460381" cy="460381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769306" y="3594782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4714" y="3358694"/>
            <a:ext cx="1615914" cy="980246"/>
            <a:chOff x="2534406" y="4227129"/>
            <a:chExt cx="1615914" cy="980246"/>
          </a:xfrm>
        </p:grpSpPr>
        <p:grpSp>
          <p:nvGrpSpPr>
            <p:cNvPr id="19" name="Group 18"/>
            <p:cNvGrpSpPr/>
            <p:nvPr/>
          </p:nvGrpSpPr>
          <p:grpSpPr>
            <a:xfrm>
              <a:off x="2534406" y="4227129"/>
              <a:ext cx="1615914" cy="610914"/>
              <a:chOff x="3298986" y="4564117"/>
              <a:chExt cx="1615914" cy="610914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298986" y="4564117"/>
                <a:ext cx="1615914" cy="610914"/>
              </a:xfrm>
              <a:prstGeom prst="roundRect">
                <a:avLst>
                  <a:gd name="adj" fmla="val 10215"/>
                </a:avLst>
              </a:prstGeom>
              <a:solidFill>
                <a:srgbClr val="F7F7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679" b="14612"/>
              <a:stretch/>
            </p:blipFill>
            <p:spPr>
              <a:xfrm>
                <a:off x="3369879" y="4637379"/>
                <a:ext cx="666168" cy="4710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849" b="9916"/>
              <a:stretch/>
            </p:blipFill>
            <p:spPr>
              <a:xfrm>
                <a:off x="4278311" y="4643663"/>
                <a:ext cx="579243" cy="464756"/>
              </a:xfrm>
              <a:prstGeom prst="rect">
                <a:avLst/>
              </a:prstGeom>
            </p:spPr>
          </p:pic>
        </p:grpSp>
        <p:sp>
          <p:nvSpPr>
            <p:cNvPr id="20" name="Rectangle 19"/>
            <p:cNvSpPr/>
            <p:nvPr/>
          </p:nvSpPr>
          <p:spPr>
            <a:xfrm>
              <a:off x="2994351" y="4838043"/>
              <a:ext cx="696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Input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2161131" y="725259"/>
            <a:ext cx="79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Server</a:t>
            </a:r>
          </a:p>
        </p:txBody>
      </p:sp>
      <p:cxnSp>
        <p:nvCxnSpPr>
          <p:cNvPr id="24" name="Straight Arrow Connector 23"/>
          <p:cNvCxnSpPr>
            <a:stCxn id="18" idx="0"/>
            <a:endCxn id="9" idx="1"/>
          </p:cNvCxnSpPr>
          <p:nvPr/>
        </p:nvCxnSpPr>
        <p:spPr>
          <a:xfrm flipV="1">
            <a:off x="2612671" y="2898124"/>
            <a:ext cx="1230603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9" idx="3"/>
          </p:cNvCxnSpPr>
          <p:nvPr/>
        </p:nvCxnSpPr>
        <p:spPr>
          <a:xfrm flipH="1" flipV="1">
            <a:off x="4640993" y="2898124"/>
            <a:ext cx="970689" cy="460570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4" idx="0"/>
          </p:cNvCxnSpPr>
          <p:nvPr/>
        </p:nvCxnSpPr>
        <p:spPr>
          <a:xfrm flipV="1">
            <a:off x="616151" y="870934"/>
            <a:ext cx="1544980" cy="1067788"/>
          </a:xfrm>
          <a:prstGeom prst="straightConnector1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0"/>
            <a:endCxn id="22" idx="3"/>
          </p:cNvCxnSpPr>
          <p:nvPr/>
        </p:nvCxnSpPr>
        <p:spPr>
          <a:xfrm flipH="1" flipV="1">
            <a:off x="2958080" y="909925"/>
            <a:ext cx="1254731" cy="997393"/>
          </a:xfrm>
          <a:prstGeom prst="straightConnector1">
            <a:avLst/>
          </a:prstGeom>
          <a:ln w="19050"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225398" y="2242530"/>
            <a:ext cx="2395770" cy="314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2336835">
            <a:off x="2897837" y="1058325"/>
            <a:ext cx="1375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IO second factor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606741">
            <a:off x="407174" y="1099860"/>
            <a:ext cx="190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Application level payload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999035" y="1947554"/>
            <a:ext cx="866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Frames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225398" y="2368456"/>
            <a:ext cx="2395770" cy="31404"/>
          </a:xfrm>
          <a:prstGeom prst="straightConnector1">
            <a:avLst/>
          </a:prstGeom>
          <a:ln w="19050">
            <a:solidFill>
              <a:srgbClr val="77B1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28818" y="2344126"/>
            <a:ext cx="147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Input forward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704968" y="3134604"/>
            <a:ext cx="1074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IO signals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4" y="652398"/>
            <a:ext cx="460381" cy="4603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9961" y="525937"/>
            <a:ext cx="101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 rot="1545567">
            <a:off x="4524507" y="2782145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20347495">
            <a:off x="2412728" y="2826108"/>
            <a:ext cx="1375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12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/>
        </p:nvGrpSpPr>
        <p:grpSpPr>
          <a:xfrm>
            <a:off x="6385400" y="1778975"/>
            <a:ext cx="1272895" cy="1547480"/>
            <a:chOff x="7533713" y="2671229"/>
            <a:chExt cx="1272895" cy="154748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5" b="3208"/>
            <a:stretch/>
          </p:blipFill>
          <p:spPr>
            <a:xfrm>
              <a:off x="7533713" y="2671229"/>
              <a:ext cx="1272895" cy="1190389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7675599" y="3849377"/>
              <a:ext cx="876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Display</a:t>
              </a:r>
              <a:endParaRPr lang="en-US" b="1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298986" y="1676774"/>
            <a:ext cx="1534780" cy="1376983"/>
            <a:chOff x="4379856" y="2569028"/>
            <a:chExt cx="1534780" cy="13769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542" t="19680" r="35441" b="39379"/>
            <a:stretch/>
          </p:blipFill>
          <p:spPr>
            <a:xfrm>
              <a:off x="4379856" y="2569028"/>
              <a:ext cx="1441591" cy="1045241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116917" y="3576679"/>
              <a:ext cx="7977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Bridge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79" b="14612"/>
          <a:stretch/>
        </p:blipFill>
        <p:spPr>
          <a:xfrm>
            <a:off x="2489431" y="3602772"/>
            <a:ext cx="974772" cy="689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9" b="9916"/>
          <a:stretch/>
        </p:blipFill>
        <p:spPr>
          <a:xfrm>
            <a:off x="4430594" y="3602217"/>
            <a:ext cx="859039" cy="68925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628858" y="1999183"/>
            <a:ext cx="1690594" cy="416585"/>
            <a:chOff x="2813280" y="2882164"/>
            <a:chExt cx="1690594" cy="41658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813280" y="2884546"/>
              <a:ext cx="414203" cy="414203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>
              <a:off x="3183731" y="3089266"/>
              <a:ext cx="9270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4089671" y="2882164"/>
              <a:ext cx="414203" cy="414203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3733017" y="2678737"/>
            <a:ext cx="454561" cy="476330"/>
            <a:chOff x="3978976" y="3695894"/>
            <a:chExt cx="454561" cy="476330"/>
          </a:xfrm>
        </p:grpSpPr>
        <p:sp>
          <p:nvSpPr>
            <p:cNvPr id="47" name="Rectangle 46"/>
            <p:cNvSpPr/>
            <p:nvPr/>
          </p:nvSpPr>
          <p:spPr>
            <a:xfrm>
              <a:off x="4137025" y="3695894"/>
              <a:ext cx="130175" cy="104923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095751" y="3800818"/>
              <a:ext cx="222250" cy="371406"/>
            </a:xfrm>
            <a:prstGeom prst="rect">
              <a:avLst/>
            </a:prstGeom>
            <a:solidFill>
              <a:srgbClr val="DFEA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3978976" y="3701241"/>
              <a:ext cx="454561" cy="454561"/>
            </a:xfrm>
            <a:prstGeom prst="rect">
              <a:avLst/>
            </a:prstGeom>
          </p:spPr>
        </p:pic>
      </p:grpSp>
      <p:grpSp>
        <p:nvGrpSpPr>
          <p:cNvPr id="106" name="Group 105"/>
          <p:cNvGrpSpPr/>
          <p:nvPr/>
        </p:nvGrpSpPr>
        <p:grpSpPr>
          <a:xfrm>
            <a:off x="2998131" y="3155067"/>
            <a:ext cx="1930253" cy="519167"/>
            <a:chOff x="3510935" y="3575185"/>
            <a:chExt cx="1930253" cy="51916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471801" y="3575185"/>
              <a:ext cx="0" cy="36758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3510935" y="3950318"/>
              <a:ext cx="1930253" cy="144034"/>
              <a:chOff x="4474242" y="4502768"/>
              <a:chExt cx="1394552" cy="330546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474242" y="4502768"/>
                <a:ext cx="139455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83969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5859270" y="4502768"/>
                <a:ext cx="0" cy="33054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3862098" y="3160868"/>
            <a:ext cx="828798" cy="369332"/>
            <a:chOff x="7903181" y="3762728"/>
            <a:chExt cx="828798" cy="369332"/>
          </a:xfrm>
        </p:grpSpPr>
        <p:sp>
          <p:nvSpPr>
            <p:cNvPr id="37" name="Oval 36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5</a:t>
              </a:r>
              <a:endParaRPr lang="en-US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47176" y="3762728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380" y="1325583"/>
            <a:ext cx="1784124" cy="369332"/>
            <a:chOff x="7903181" y="3762728"/>
            <a:chExt cx="1784124" cy="369332"/>
          </a:xfrm>
        </p:grpSpPr>
        <p:sp>
          <p:nvSpPr>
            <p:cNvPr id="50" name="Oval 49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47176" y="3762728"/>
              <a:ext cx="1640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Browser render</a:t>
              </a:r>
              <a:endParaRPr lang="en-US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738097" y="1832069"/>
            <a:ext cx="1402738" cy="369332"/>
            <a:chOff x="2847767" y="2591680"/>
            <a:chExt cx="1402738" cy="369332"/>
          </a:xfrm>
        </p:grpSpPr>
        <p:grpSp>
          <p:nvGrpSpPr>
            <p:cNvPr id="42" name="Group 41"/>
            <p:cNvGrpSpPr/>
            <p:nvPr/>
          </p:nvGrpSpPr>
          <p:grpSpPr>
            <a:xfrm>
              <a:off x="2847767" y="2591680"/>
              <a:ext cx="1402738" cy="369332"/>
              <a:chOff x="7903181" y="3762728"/>
              <a:chExt cx="1402738" cy="36933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2</a:t>
                </a:r>
                <a:endParaRPr lang="en-US" b="1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047176" y="3762728"/>
                <a:ext cx="1258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Send frame</a:t>
                </a:r>
                <a:endParaRPr lang="en-US" dirty="0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214902" y="2646083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1612017" y="2411735"/>
            <a:ext cx="1702563" cy="369332"/>
            <a:chOff x="2677293" y="3267066"/>
            <a:chExt cx="1702563" cy="369332"/>
          </a:xfrm>
        </p:grpSpPr>
        <p:grpSp>
          <p:nvGrpSpPr>
            <p:cNvPr id="39" name="Group 38"/>
            <p:cNvGrpSpPr/>
            <p:nvPr/>
          </p:nvGrpSpPr>
          <p:grpSpPr>
            <a:xfrm>
              <a:off x="2677293" y="3267066"/>
              <a:ext cx="1702563" cy="369332"/>
              <a:chOff x="7903181" y="3762728"/>
              <a:chExt cx="1702563" cy="369332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7903181" y="3848001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7176" y="3762728"/>
                    <a:ext cx="155856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t="-8197" r="-7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5" name="Straight Arrow Connector 54"/>
            <p:cNvCxnSpPr/>
            <p:nvPr/>
          </p:nvCxnSpPr>
          <p:spPr>
            <a:xfrm flipH="1">
              <a:off x="3214902" y="3308750"/>
              <a:ext cx="718135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5101329" y="1657287"/>
            <a:ext cx="718135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16443" r="6804" b="16551"/>
          <a:stretch/>
        </p:blipFill>
        <p:spPr>
          <a:xfrm>
            <a:off x="3450055" y="14094"/>
            <a:ext cx="1139451" cy="832525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057590" y="550301"/>
            <a:ext cx="2083245" cy="880336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20251076">
            <a:off x="1402459" y="669164"/>
            <a:ext cx="1287065" cy="369332"/>
            <a:chOff x="7903181" y="3762728"/>
            <a:chExt cx="1287065" cy="369332"/>
          </a:xfrm>
        </p:grpSpPr>
        <p:sp>
          <p:nvSpPr>
            <p:cNvPr id="71" name="Oval 7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7</a:t>
              </a:r>
              <a:endParaRPr lang="en-US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047176" y="3762728"/>
              <a:ext cx="1143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HTTP data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965890" y="1365312"/>
            <a:ext cx="1976100" cy="369332"/>
            <a:chOff x="7903181" y="3762728"/>
            <a:chExt cx="1976100" cy="369332"/>
          </a:xfrm>
        </p:grpSpPr>
        <p:sp>
          <p:nvSpPr>
            <p:cNvPr id="74" name="Oval 73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047176" y="3762728"/>
              <a:ext cx="18321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Decode + Overlay</a:t>
              </a:r>
              <a:endParaRPr lang="en-US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3499" y="1657287"/>
            <a:ext cx="1482811" cy="1523557"/>
            <a:chOff x="1396313" y="2549541"/>
            <a:chExt cx="1482811" cy="1523557"/>
          </a:xfrm>
        </p:grpSpPr>
        <p:grpSp>
          <p:nvGrpSpPr>
            <p:cNvPr id="93" name="Group 92"/>
            <p:cNvGrpSpPr/>
            <p:nvPr/>
          </p:nvGrpSpPr>
          <p:grpSpPr>
            <a:xfrm>
              <a:off x="1396313" y="2549541"/>
              <a:ext cx="1482811" cy="1064728"/>
              <a:chOff x="1396313" y="2549541"/>
              <a:chExt cx="1482811" cy="106472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10"/>
              <a:srcRect l="24261" t="14798" r="24188" b="14569"/>
              <a:stretch/>
            </p:blipFill>
            <p:spPr>
              <a:xfrm>
                <a:off x="1396313" y="2570207"/>
                <a:ext cx="1482811" cy="104406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0578" y="2549541"/>
                <a:ext cx="453610" cy="453610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1769306" y="3703766"/>
              <a:ext cx="6229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Host</a:t>
              </a: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383226" y="2035279"/>
            <a:ext cx="1990178" cy="414205"/>
            <a:chOff x="2415575" y="2884545"/>
            <a:chExt cx="1990178" cy="41420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2415575" y="2884545"/>
              <a:ext cx="414203" cy="414203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38853" y="3089266"/>
              <a:ext cx="120689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3991550" y="2884547"/>
              <a:ext cx="414203" cy="414203"/>
            </a:xfrm>
            <a:prstGeom prst="rect">
              <a:avLst/>
            </a:prstGeom>
          </p:spPr>
        </p:pic>
      </p:grpSp>
      <p:sp>
        <p:nvSpPr>
          <p:cNvPr id="78" name="Rectangle 77"/>
          <p:cNvSpPr/>
          <p:nvPr/>
        </p:nvSpPr>
        <p:spPr>
          <a:xfrm>
            <a:off x="4589506" y="296844"/>
            <a:ext cx="1577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Remote server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891118" y="1689125"/>
            <a:ext cx="1220708" cy="830997"/>
            <a:chOff x="4903566" y="1741727"/>
            <a:chExt cx="1220708" cy="830997"/>
          </a:xfrm>
        </p:grpSpPr>
        <p:sp>
          <p:nvSpPr>
            <p:cNvPr id="80" name="Rectangle 79"/>
            <p:cNvSpPr/>
            <p:nvPr/>
          </p:nvSpPr>
          <p:spPr>
            <a:xfrm>
              <a:off x="4903566" y="1741727"/>
              <a:ext cx="12207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/>
                <a:t>Frame + </a:t>
              </a:r>
              <a:r>
                <a:rPr lang="en-US" sz="1600" dirty="0" smtClean="0"/>
                <a:t>overlay UI</a:t>
              </a:r>
              <a:endParaRPr lang="en-US" sz="1600" dirty="0"/>
            </a:p>
            <a:p>
              <a:endParaRPr lang="en-US" sz="1600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33126" y="1831783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77737" y="2302115"/>
            <a:ext cx="1749549" cy="646331"/>
            <a:chOff x="2640223" y="3128566"/>
            <a:chExt cx="1749549" cy="646331"/>
          </a:xfrm>
        </p:grpSpPr>
        <p:grpSp>
          <p:nvGrpSpPr>
            <p:cNvPr id="82" name="Group 81"/>
            <p:cNvGrpSpPr/>
            <p:nvPr/>
          </p:nvGrpSpPr>
          <p:grpSpPr>
            <a:xfrm>
              <a:off x="2640223" y="3128566"/>
              <a:ext cx="1749549" cy="646331"/>
              <a:chOff x="7866111" y="3624228"/>
              <a:chExt cx="1749549" cy="646331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7866111" y="3736250"/>
                <a:ext cx="202025" cy="198787"/>
              </a:xfrm>
              <a:prstGeom prst="ellipse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6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 smtClean="0"/>
                      <a:t>Forward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dirty="0" smtClean="0"/>
                      <a:t> </a:t>
                    </a:r>
                  </a:p>
                  <a:p>
                    <a:r>
                      <a:rPr lang="en-US" dirty="0" smtClean="0"/>
                      <a:t>on overlay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4193" y="3624228"/>
                    <a:ext cx="1611467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19" t="-5660" b="-1415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3" name="Straight Arrow Connector 82"/>
            <p:cNvCxnSpPr/>
            <p:nvPr/>
          </p:nvCxnSpPr>
          <p:spPr>
            <a:xfrm>
              <a:off x="2987706" y="3165050"/>
              <a:ext cx="771112" cy="0"/>
            </a:xfrm>
            <a:prstGeom prst="straightConnector1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75" idx="0"/>
            <a:endCxn id="63" idx="2"/>
          </p:cNvCxnSpPr>
          <p:nvPr/>
        </p:nvCxnSpPr>
        <p:spPr>
          <a:xfrm flipH="1" flipV="1">
            <a:off x="4019781" y="846619"/>
            <a:ext cx="6157" cy="603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3939407" y="950952"/>
            <a:ext cx="1676659" cy="369332"/>
            <a:chOff x="7903181" y="3762728"/>
            <a:chExt cx="1676659" cy="369332"/>
          </a:xfrm>
        </p:grpSpPr>
        <p:sp>
          <p:nvSpPr>
            <p:cNvPr id="88" name="Oval 87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8</a:t>
              </a:r>
              <a:endParaRPr lang="en-US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047176" y="3762728"/>
              <a:ext cx="15326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Overlay action</a:t>
              </a:r>
              <a:endParaRPr lang="en-US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690896" y="-10551"/>
            <a:ext cx="872977" cy="369332"/>
            <a:chOff x="7903181" y="3762728"/>
            <a:chExt cx="872977" cy="369332"/>
          </a:xfrm>
        </p:grpSpPr>
        <p:sp>
          <p:nvSpPr>
            <p:cNvPr id="101" name="Oval 100"/>
            <p:cNvSpPr/>
            <p:nvPr/>
          </p:nvSpPr>
          <p:spPr>
            <a:xfrm>
              <a:off x="7903181" y="3848001"/>
              <a:ext cx="202025" cy="198787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047176" y="3762728"/>
              <a:ext cx="728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Verify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3435178" cy="16235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05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 for mouse movement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2961" y="478140"/>
            <a:ext cx="2717347" cy="667263"/>
            <a:chOff x="1350546" y="1075040"/>
            <a:chExt cx="2717347" cy="667263"/>
          </a:xfrm>
        </p:grpSpPr>
        <p:sp>
          <p:nvSpPr>
            <p:cNvPr id="5" name="Rectangle 4"/>
            <p:cNvSpPr/>
            <p:nvPr/>
          </p:nvSpPr>
          <p:spPr>
            <a:xfrm>
              <a:off x="1396314" y="1075040"/>
              <a:ext cx="2625812" cy="667263"/>
            </a:xfrm>
            <a:prstGeom prst="rect">
              <a:avLst/>
            </a:prstGeom>
            <a:solidFill>
              <a:srgbClr val="B8DBA1"/>
            </a:solidFill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0546" y="1075040"/>
              <a:ext cx="2717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Integrity + privacy for all IO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1279488" y="1623542"/>
            <a:ext cx="87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Display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435178" y="-98848"/>
            <a:ext cx="98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Overlaid UI</a:t>
            </a:r>
          </a:p>
        </p:txBody>
      </p:sp>
      <p:cxnSp>
        <p:nvCxnSpPr>
          <p:cNvPr id="14" name="Curved Connector 13"/>
          <p:cNvCxnSpPr>
            <a:stCxn id="10" idx="2"/>
            <a:endCxn id="5" idx="3"/>
          </p:cNvCxnSpPr>
          <p:nvPr/>
        </p:nvCxnSpPr>
        <p:spPr>
          <a:xfrm rot="5400000">
            <a:off x="3467785" y="354239"/>
            <a:ext cx="264289" cy="65077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99" y="1321673"/>
            <a:ext cx="172311" cy="17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3" t="30973"/>
          <a:stretch/>
        </p:blipFill>
        <p:spPr>
          <a:xfrm>
            <a:off x="2692095" y="1282510"/>
            <a:ext cx="292765" cy="29179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52775" y="717039"/>
            <a:ext cx="10626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36729"/>
                </a:solidFill>
              </a:rPr>
              <a:t>Overlaid cursor</a:t>
            </a:r>
            <a:endParaRPr lang="en-US" dirty="0">
              <a:solidFill>
                <a:srgbClr val="C36729"/>
              </a:solidFill>
            </a:endParaRPr>
          </a:p>
        </p:txBody>
      </p:sp>
      <p:cxnSp>
        <p:nvCxnSpPr>
          <p:cNvPr id="16" name="Curved Connector 15"/>
          <p:cNvCxnSpPr>
            <a:stCxn id="15" idx="2"/>
            <a:endCxn id="2" idx="3"/>
          </p:cNvCxnSpPr>
          <p:nvPr/>
        </p:nvCxnSpPr>
        <p:spPr>
          <a:xfrm rot="5400000">
            <a:off x="3361540" y="905830"/>
            <a:ext cx="145897" cy="899256"/>
          </a:xfrm>
          <a:prstGeom prst="curvedConnector2">
            <a:avLst/>
          </a:prstGeom>
          <a:ln w="19050">
            <a:solidFill>
              <a:srgbClr val="C66E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72930" y="1225967"/>
            <a:ext cx="140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Actual cursor</a:t>
            </a:r>
            <a:endParaRPr lang="en-US" dirty="0"/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2369718" y="1407828"/>
            <a:ext cx="398882" cy="20581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40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20047</TotalTime>
  <Words>786</Words>
  <Application>Microsoft Office PowerPoint</Application>
  <PresentationFormat>Widescreen</PresentationFormat>
  <Paragraphs>353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Aritra Dhar</dc:creator>
  <cp:lastModifiedBy>Aritra Dhar</cp:lastModifiedBy>
  <cp:revision>197</cp:revision>
  <dcterms:created xsi:type="dcterms:W3CDTF">2018-09-21T13:29:07Z</dcterms:created>
  <dcterms:modified xsi:type="dcterms:W3CDTF">2019-05-02T11:51:17Z</dcterms:modified>
</cp:coreProperties>
</file>